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76" r:id="rId4"/>
    <p:sldId id="257" r:id="rId5"/>
    <p:sldId id="270" r:id="rId6"/>
    <p:sldId id="260" r:id="rId7"/>
    <p:sldId id="310" r:id="rId8"/>
    <p:sldId id="330" r:id="rId9"/>
    <p:sldId id="262" r:id="rId10"/>
    <p:sldId id="306" r:id="rId11"/>
    <p:sldId id="259" r:id="rId12"/>
    <p:sldId id="261" r:id="rId13"/>
    <p:sldId id="305" r:id="rId14"/>
    <p:sldId id="307" r:id="rId15"/>
    <p:sldId id="308" r:id="rId16"/>
    <p:sldId id="309" r:id="rId17"/>
    <p:sldId id="312" r:id="rId18"/>
    <p:sldId id="311" r:id="rId19"/>
    <p:sldId id="315" r:id="rId20"/>
    <p:sldId id="328" r:id="rId21"/>
    <p:sldId id="329" r:id="rId22"/>
    <p:sldId id="313" r:id="rId23"/>
    <p:sldId id="314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6" r:id="rId32"/>
    <p:sldId id="327" r:id="rId33"/>
    <p:sldId id="316" r:id="rId34"/>
    <p:sldId id="325" r:id="rId35"/>
    <p:sldId id="331" r:id="rId36"/>
    <p:sldId id="302" r:id="rId37"/>
    <p:sldId id="303" r:id="rId3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Bahnschrift Condensed" panose="020B0502040204020203" pitchFamily="34" charset="0"/>
      <p:regular r:id="rId41"/>
      <p:bold r:id="rId42"/>
    </p:embeddedFont>
    <p:embeddedFont>
      <p:font typeface="Elephant" panose="02020904090505020303" pitchFamily="18" charset="0"/>
      <p:regular r:id="rId43"/>
      <p: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Franklin Gothic Heavy" panose="020B0903020102020204" pitchFamily="34" charset="0"/>
      <p:regular r:id="rId49"/>
      <p:italic r:id="rId50"/>
    </p:embeddedFont>
    <p:embeddedFont>
      <p:font typeface="Hind Vadodara Light" panose="020B0604020202020204" charset="0"/>
      <p:regular r:id="rId51"/>
      <p:bold r:id="rId52"/>
    </p:embeddedFont>
    <p:embeddedFont>
      <p:font typeface="Raleway" panose="020B0604020202020204" charset="0"/>
      <p:regular r:id="rId53"/>
      <p:bold r:id="rId54"/>
      <p:italic r:id="rId55"/>
      <p:boldItalic r:id="rId56"/>
    </p:embeddedFont>
    <p:embeddedFont>
      <p:font typeface="Teko Light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ilda Xhaferllari" initials="BX" lastIdx="1" clrIdx="0">
    <p:extLst>
      <p:ext uri="{19B8F6BF-5375-455C-9EA6-DF929625EA0E}">
        <p15:presenceInfo xmlns:p15="http://schemas.microsoft.com/office/powerpoint/2012/main" userId="Brunilda Xhaferll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84048A-8D51-4B45-85AE-FD3E75E5CFC7}">
  <a:tblStyle styleId="{6984048A-8D51-4B45-85AE-FD3E75E5CF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206" y="51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3:45:28.0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Tripadvisor</a:t>
            </a:r>
            <a:r>
              <a:rPr lang="en-US" dirty="0"/>
              <a:t> icon: https://www.stickpng.com/img/download/5a05b78d9cf05203c4b60465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 presentation: </a:t>
            </a:r>
            <a:r>
              <a:rPr lang="en-US" dirty="0" err="1"/>
              <a:t>Slidesgo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Image: https://brandslogos.com/wp-content/uploads/images/large/tripadvisor-logo-black-and-white-1.png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89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511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12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60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61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1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018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1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4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7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40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3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6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013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30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359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669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47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84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Information Source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https://www.barrons.com/articles/why-tripadvisor-is-getting-a-bad-review-1487266932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https://support.theforkmanager.com/s/article/What-are-the-advantages-of-a-TripAdvisor-profile?language=en_US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https://theconversation.com/the-covid-19-pandemic-has-created-regional-tourism-hotspots-as-big-cities-suffer-159892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c12e5f0d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c12e5f0d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https://funthon.wordpress.com/2017/05/21/beautiful-soup-4/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https://www.blazemeter.com/devops-news/blazemeter-supports-selenium-webdriver-technology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https://www.cleanpng.com/png-mongodb-database-nosql-postgresql-mongo-4631237/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https://www.pngkey.com/download/u2q8y3w7a9a9w7u2_flask-logo-flask-python-icon/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https://artandlogic.com/2016/04/caching-binary-data-jquery-ajax-indexeddb/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https://www.pngix.com/downimg/Jmwmih_computer-icons-logo-brand-javascript-angle-javascript-logo/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https://www.vhv.rs/download/homwbwi_jquery-logo-png-transparent-png/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https://www.pngkey.com/download/u2q8i1o0e6u2a9o0_we-help-you-to-solve-any-issues-or/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https://www.pngitem.com/download/miRbJ_transparent-curly-brackets-png-transparent-css-icon-png/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Icon: </a:t>
            </a:r>
            <a:r>
              <a:rPr lang="en-US" dirty="0"/>
              <a:t>https://www.stickpng.com/img/download/5848152fcef1014c0b5e4967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1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01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40AC-FE97-4911-A0D4-59F0A792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00C3-6F9B-4479-816F-5A42DD29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03455-2678-4D7B-AF01-902E89E6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F3625-8EAC-4408-82F9-9047FE660EF7}" type="datetimeFigureOut">
              <a:rPr lang="en-CA" smtClean="0"/>
              <a:t>01-Jun-2021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007A-7121-4CFA-9768-88429BD6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55DA-2DC2-44F5-9EB4-A94DDB7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75F7-7725-4C70-A5CC-79CEC89FC5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79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0" r:id="rId9"/>
    <p:sldLayoutId id="2147483667" r:id="rId10"/>
    <p:sldLayoutId id="2147483669" r:id="rId11"/>
    <p:sldLayoutId id="2147483670" r:id="rId12"/>
    <p:sldLayoutId id="2147483674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atatables.net/examples/styling/bootstrap.html" TargetMode="External"/><Relationship Id="rId5" Type="http://schemas.openxmlformats.org/officeDocument/2006/relationships/hyperlink" Target="https://jquery.com/" TargetMode="External"/><Relationship Id="rId4" Type="http://schemas.openxmlformats.org/officeDocument/2006/relationships/hyperlink" Target="https://getbootstrap.com/docs/3.3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914272" y="2691777"/>
            <a:ext cx="5420103" cy="581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BDAT 1007 Social Data Mining Techniques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294967295"/>
          </p:nvPr>
        </p:nvSpPr>
        <p:spPr>
          <a:xfrm>
            <a:off x="3362909" y="3011208"/>
            <a:ext cx="1894891" cy="24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Assignment #1</a:t>
            </a:r>
            <a:endParaRPr sz="1600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DF69DF8-0A34-405F-85E6-6A1C4EF2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75" y="194371"/>
            <a:ext cx="4580699" cy="212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354ED-B50C-4F97-B4AF-A63EDC5C6AF3}"/>
              </a:ext>
            </a:extLst>
          </p:cNvPr>
          <p:cNvSpPr txBox="1"/>
          <p:nvPr/>
        </p:nvSpPr>
        <p:spPr>
          <a:xfrm>
            <a:off x="6646460" y="4088158"/>
            <a:ext cx="24975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Teko Light"/>
                <a:cs typeface="Teko Light"/>
              </a:rPr>
              <a:t>   Presented By: 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Aryaman Chaudhary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Brunilda Xhaferllari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Harmilap Singh Dhaliwal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  <a:sym typeface="Teko Light"/>
              </a:rPr>
              <a:t>	Mukesh Kumar</a:t>
            </a:r>
            <a:endParaRPr lang="it-IT" sz="2000" dirty="0">
              <a:solidFill>
                <a:schemeClr val="dk1"/>
              </a:solidFill>
              <a:latin typeface="Teko Light"/>
              <a:cs typeface="Teko Light"/>
              <a:sym typeface="Teko Light"/>
            </a:endParaRPr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464D6567-1CC7-449E-84AF-BD6C1CE44ACA}"/>
              </a:ext>
            </a:extLst>
          </p:cNvPr>
          <p:cNvSpPr/>
          <p:nvPr/>
        </p:nvSpPr>
        <p:spPr>
          <a:xfrm flipH="1">
            <a:off x="6897638" y="4417660"/>
            <a:ext cx="586133" cy="59565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CFEB2-B6D3-471F-86CE-E6580F65E235}"/>
              </a:ext>
            </a:extLst>
          </p:cNvPr>
          <p:cNvSpPr/>
          <p:nvPr/>
        </p:nvSpPr>
        <p:spPr>
          <a:xfrm flipH="1">
            <a:off x="6727544" y="4088158"/>
            <a:ext cx="50569" cy="104512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E4E29-5B11-4F3C-88D2-943FB4FF825C}"/>
              </a:ext>
            </a:extLst>
          </p:cNvPr>
          <p:cNvSpPr/>
          <p:nvPr/>
        </p:nvSpPr>
        <p:spPr>
          <a:xfrm>
            <a:off x="1714504" y="2435271"/>
            <a:ext cx="5891158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98500"/>
            <a:ext cx="7111999" cy="444499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7904"/>
              </p:ext>
            </p:extLst>
          </p:nvPr>
        </p:nvGraphicFramePr>
        <p:xfrm>
          <a:off x="7231608" y="1107608"/>
          <a:ext cx="1874293" cy="3185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0025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82197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Group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00849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Open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09784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Timings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72633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Website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42694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Phone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355243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Email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23091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Summary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Suggested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90356BC1-721B-48DD-B11F-6D71620661E7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C4A7BB3-A63D-404B-9ED4-786CD35A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" y="697048"/>
            <a:ext cx="7100374" cy="443773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01204"/>
              </p:ext>
            </p:extLst>
          </p:nvPr>
        </p:nvGraphicFramePr>
        <p:xfrm>
          <a:off x="7215524" y="2220128"/>
          <a:ext cx="1874293" cy="8343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Address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Neighbourhood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1B709001-C5B4-4055-966B-A5FBF84F73BF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4E462D-9236-4A80-9963-F8DE4080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9938"/>
            <a:ext cx="7084907" cy="442806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21932"/>
              </p:ext>
            </p:extLst>
          </p:nvPr>
        </p:nvGraphicFramePr>
        <p:xfrm>
          <a:off x="7203670" y="2220128"/>
          <a:ext cx="1874293" cy="12382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Rating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# of Reviews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Perfect Reviews 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3986469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0A567E49-B84D-407C-AB6F-99B636F8F41D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25DB388-CBB1-4D19-B4BD-3807DDD5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8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Web Scraping </a:t>
            </a:r>
          </a:p>
        </p:txBody>
      </p:sp>
    </p:spTree>
    <p:extLst>
      <p:ext uri="{BB962C8B-B14F-4D97-AF65-F5344CB8AC3E}">
        <p14:creationId xmlns:p14="http://schemas.microsoft.com/office/powerpoint/2010/main" val="4051617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338760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320389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80382-526B-4564-AC92-720248FB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485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1F912-E79F-49E0-AF6A-40AF465C5485}"/>
              </a:ext>
            </a:extLst>
          </p:cNvPr>
          <p:cNvSpPr txBox="1"/>
          <p:nvPr/>
        </p:nvSpPr>
        <p:spPr>
          <a:xfrm>
            <a:off x="5384853" y="2086241"/>
            <a:ext cx="2818400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1</a:t>
            </a:r>
          </a:p>
          <a:p>
            <a:endParaRPr lang="it-IT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CEE0485-79BE-45B1-84C8-C362AE00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9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212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852063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22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67598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66410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DAF19-59EA-4896-A4BF-E7264EC9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4980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15884-1753-4D76-A6E6-95FD3C628AEF}"/>
              </a:ext>
            </a:extLst>
          </p:cNvPr>
          <p:cNvSpPr txBox="1"/>
          <p:nvPr/>
        </p:nvSpPr>
        <p:spPr>
          <a:xfrm>
            <a:off x="5897171" y="2086241"/>
            <a:ext cx="2852063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383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1265AE-9947-4340-9046-F4A1C346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1" y="629293"/>
            <a:ext cx="7435137" cy="4256426"/>
          </a:xfrm>
          <a:prstGeom prst="rect">
            <a:avLst/>
          </a:prstGeom>
        </p:spPr>
      </p:pic>
      <p:sp>
        <p:nvSpPr>
          <p:cNvPr id="5" name="Google Shape;168;p31">
            <a:extLst>
              <a:ext uri="{FF2B5EF4-FFF2-40B4-BE49-F238E27FC236}">
                <a16:creationId xmlns:a16="http://schemas.microsoft.com/office/drawing/2014/main" id="{33B7783B-9D11-4AC4-9345-D1DAEB7A0584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MongoDB Atlas Sample Entry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B4B4FA-DA78-483A-9F50-CBDD7505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02F76F-5C26-4101-8AC0-3F3FF875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08" y="653998"/>
            <a:ext cx="7557984" cy="4489502"/>
          </a:xfrm>
          <a:prstGeom prst="rect">
            <a:avLst/>
          </a:prstGeom>
        </p:spPr>
      </p:pic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C28A19E2-D133-4ED5-B541-F32D448DB758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MongoDB Atlas Sample Entry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87FB21-3A4D-4B54-BC35-102BBBECDFC7}"/>
              </a:ext>
            </a:extLst>
          </p:cNvPr>
          <p:cNvSpPr/>
          <p:nvPr/>
        </p:nvSpPr>
        <p:spPr>
          <a:xfrm>
            <a:off x="2870909" y="1808366"/>
            <a:ext cx="3059920" cy="393346"/>
          </a:xfrm>
          <a:prstGeom prst="round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7B12FD3-E958-4E2D-91FD-A9CC239A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Web App </a:t>
            </a:r>
          </a:p>
        </p:txBody>
      </p:sp>
    </p:spTree>
    <p:extLst>
      <p:ext uri="{BB962C8B-B14F-4D97-AF65-F5344CB8AC3E}">
        <p14:creationId xmlns:p14="http://schemas.microsoft.com/office/powerpoint/2010/main" val="36978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/>
          </p:nvPr>
        </p:nvSpPr>
        <p:spPr>
          <a:xfrm flipH="1">
            <a:off x="787431" y="1712369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Presenting the Team</a:t>
            </a:r>
            <a:endParaRPr dirty="0"/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1"/>
          </p:nvPr>
        </p:nvSpPr>
        <p:spPr>
          <a:xfrm flipH="1">
            <a:off x="810220" y="2183767"/>
            <a:ext cx="2532461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presentation of team and their responsibilities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Topic</a:t>
            </a:r>
            <a:endParaRPr dirty="0"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4"/>
          </p:nvPr>
        </p:nvSpPr>
        <p:spPr>
          <a:xfrm flipH="1">
            <a:off x="3305711" y="2221952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More than 100 location to visit in Canada with TripAdvisor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Techniques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7"/>
          </p:nvPr>
        </p:nvSpPr>
        <p:spPr>
          <a:xfrm flipH="1">
            <a:off x="5809811" y="218727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than 10 tools and techniques for this project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9"/>
          </p:nvPr>
        </p:nvSpPr>
        <p:spPr>
          <a:xfrm flipH="1">
            <a:off x="750109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Data Model &amp; Web Scraping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3"/>
          </p:nvPr>
        </p:nvSpPr>
        <p:spPr>
          <a:xfrm flipH="1">
            <a:off x="750109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 proccess step by step for 15 variables </a:t>
            </a:r>
            <a:endParaRPr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15"/>
          </p:nvPr>
        </p:nvSpPr>
        <p:spPr>
          <a:xfrm flipH="1">
            <a:off x="3165544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App design</a:t>
            </a:r>
            <a:endParaRPr dirty="0"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6"/>
          </p:nvPr>
        </p:nvSpPr>
        <p:spPr>
          <a:xfrm flipH="1">
            <a:off x="3199744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Combines the user interface (UI) &amp; user experience (UX)</a:t>
            </a:r>
            <a:endParaRPr dirty="0"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2"/>
          </p:nvPr>
        </p:nvSpPr>
        <p:spPr>
          <a:xfrm>
            <a:off x="1712059" y="1238612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14"/>
          </p:nvPr>
        </p:nvSpPr>
        <p:spPr>
          <a:xfrm>
            <a:off x="1502959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7"/>
          </p:nvPr>
        </p:nvSpPr>
        <p:spPr>
          <a:xfrm>
            <a:off x="3918394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FD930CA-CB98-41BF-AF11-5D2DF19B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22" name="Google Shape;150;p29">
            <a:extLst>
              <a:ext uri="{FF2B5EF4-FFF2-40B4-BE49-F238E27FC236}">
                <a16:creationId xmlns:a16="http://schemas.microsoft.com/office/drawing/2014/main" id="{5A8D57CD-F55C-402A-9B84-119B7B9C3B0A}"/>
              </a:ext>
            </a:extLst>
          </p:cNvPr>
          <p:cNvSpPr txBox="1">
            <a:spLocks/>
          </p:cNvSpPr>
          <p:nvPr/>
        </p:nvSpPr>
        <p:spPr>
          <a:xfrm flipH="1">
            <a:off x="5895011" y="342165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CRUD Functionality</a:t>
            </a:r>
          </a:p>
        </p:txBody>
      </p:sp>
      <p:sp>
        <p:nvSpPr>
          <p:cNvPr id="23" name="Google Shape;151;p29">
            <a:extLst>
              <a:ext uri="{FF2B5EF4-FFF2-40B4-BE49-F238E27FC236}">
                <a16:creationId xmlns:a16="http://schemas.microsoft.com/office/drawing/2014/main" id="{5F2BD13E-529C-4418-BC12-2AECDBD6F0EF}"/>
              </a:ext>
            </a:extLst>
          </p:cNvPr>
          <p:cNvSpPr txBox="1">
            <a:spLocks/>
          </p:cNvSpPr>
          <p:nvPr/>
        </p:nvSpPr>
        <p:spPr>
          <a:xfrm flipH="1">
            <a:off x="5724612" y="3918766"/>
            <a:ext cx="258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dirty="0"/>
              <a:t>Create, Read, Update and Delete</a:t>
            </a:r>
          </a:p>
        </p:txBody>
      </p:sp>
      <p:sp>
        <p:nvSpPr>
          <p:cNvPr id="24" name="Google Shape;155;p29">
            <a:extLst>
              <a:ext uri="{FF2B5EF4-FFF2-40B4-BE49-F238E27FC236}">
                <a16:creationId xmlns:a16="http://schemas.microsoft.com/office/drawing/2014/main" id="{0EE7CB10-CD75-4BEC-AB2C-F7E954C88867}"/>
              </a:ext>
            </a:extLst>
          </p:cNvPr>
          <p:cNvSpPr txBox="1">
            <a:spLocks/>
          </p:cNvSpPr>
          <p:nvPr/>
        </p:nvSpPr>
        <p:spPr>
          <a:xfrm>
            <a:off x="6545562" y="29397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1" y="0"/>
            <a:ext cx="8658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8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511" y="0"/>
            <a:ext cx="865897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072"/>
            <a:ext cx="5221275" cy="5137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534668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Backend For Web App Part 1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47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40" y="3072"/>
            <a:ext cx="5079994" cy="5137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568332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Backend For Web App Part 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7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0" y="714626"/>
            <a:ext cx="7086200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577659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1</a:t>
            </a:r>
          </a:p>
        </p:txBody>
      </p:sp>
    </p:spTree>
    <p:extLst>
      <p:ext uri="{BB962C8B-B14F-4D97-AF65-F5344CB8AC3E}">
        <p14:creationId xmlns:p14="http://schemas.microsoft.com/office/powerpoint/2010/main" val="71351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3518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2</a:t>
            </a:r>
          </a:p>
        </p:txBody>
      </p:sp>
    </p:spTree>
    <p:extLst>
      <p:ext uri="{BB962C8B-B14F-4D97-AF65-F5344CB8AC3E}">
        <p14:creationId xmlns:p14="http://schemas.microsoft.com/office/powerpoint/2010/main" val="230829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594313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3</a:t>
            </a:r>
          </a:p>
        </p:txBody>
      </p:sp>
    </p:spTree>
    <p:extLst>
      <p:ext uri="{BB962C8B-B14F-4D97-AF65-F5344CB8AC3E}">
        <p14:creationId xmlns:p14="http://schemas.microsoft.com/office/powerpoint/2010/main" val="59357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4747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4</a:t>
            </a:r>
          </a:p>
        </p:txBody>
      </p:sp>
    </p:spTree>
    <p:extLst>
      <p:ext uri="{BB962C8B-B14F-4D97-AF65-F5344CB8AC3E}">
        <p14:creationId xmlns:p14="http://schemas.microsoft.com/office/powerpoint/2010/main" val="163896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609638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5</a:t>
            </a:r>
          </a:p>
        </p:txBody>
      </p:sp>
    </p:spTree>
    <p:extLst>
      <p:ext uri="{BB962C8B-B14F-4D97-AF65-F5344CB8AC3E}">
        <p14:creationId xmlns:p14="http://schemas.microsoft.com/office/powerpoint/2010/main" val="1534639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6</a:t>
            </a:r>
          </a:p>
        </p:txBody>
      </p:sp>
    </p:spTree>
    <p:extLst>
      <p:ext uri="{BB962C8B-B14F-4D97-AF65-F5344CB8AC3E}">
        <p14:creationId xmlns:p14="http://schemas.microsoft.com/office/powerpoint/2010/main" val="202408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38;p47">
            <a:extLst>
              <a:ext uri="{FF2B5EF4-FFF2-40B4-BE49-F238E27FC236}">
                <a16:creationId xmlns:a16="http://schemas.microsoft.com/office/drawing/2014/main" id="{B2C2AF82-E49E-44E7-B63A-05BCC3EDEC64}"/>
              </a:ext>
            </a:extLst>
          </p:cNvPr>
          <p:cNvSpPr/>
          <p:nvPr/>
        </p:nvSpPr>
        <p:spPr>
          <a:xfrm rot="-9817526">
            <a:off x="5765184" y="445481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38;p47">
            <a:extLst>
              <a:ext uri="{FF2B5EF4-FFF2-40B4-BE49-F238E27FC236}">
                <a16:creationId xmlns:a16="http://schemas.microsoft.com/office/drawing/2014/main" id="{08793E1E-0730-4C65-84AF-02554512F155}"/>
              </a:ext>
            </a:extLst>
          </p:cNvPr>
          <p:cNvSpPr/>
          <p:nvPr/>
        </p:nvSpPr>
        <p:spPr>
          <a:xfrm rot="197082">
            <a:off x="-2295806" y="2438173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38;p47">
            <a:extLst>
              <a:ext uri="{FF2B5EF4-FFF2-40B4-BE49-F238E27FC236}">
                <a16:creationId xmlns:a16="http://schemas.microsoft.com/office/drawing/2014/main" id="{8EBD59DF-BB73-4794-B42C-23A68231ABB4}"/>
              </a:ext>
            </a:extLst>
          </p:cNvPr>
          <p:cNvSpPr/>
          <p:nvPr/>
        </p:nvSpPr>
        <p:spPr>
          <a:xfrm rot="1164026">
            <a:off x="-1930802" y="-206678"/>
            <a:ext cx="4967516" cy="2233913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7"/>
          <p:cNvSpPr txBox="1">
            <a:spLocks noGrp="1"/>
          </p:cNvSpPr>
          <p:nvPr>
            <p:ph type="title" idx="4"/>
          </p:nvPr>
        </p:nvSpPr>
        <p:spPr>
          <a:xfrm>
            <a:off x="2845900" y="107828"/>
            <a:ext cx="3158842" cy="577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38" name="Google Shape;738;p47"/>
          <p:cNvSpPr/>
          <p:nvPr/>
        </p:nvSpPr>
        <p:spPr>
          <a:xfrm rot="-9817526">
            <a:off x="6372579" y="2713937"/>
            <a:ext cx="5255476" cy="2375106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7"/>
          <p:cNvSpPr txBox="1">
            <a:spLocks noGrp="1"/>
          </p:cNvSpPr>
          <p:nvPr>
            <p:ph type="ctrTitle" idx="2"/>
          </p:nvPr>
        </p:nvSpPr>
        <p:spPr>
          <a:xfrm flipH="1">
            <a:off x="2490767" y="3864951"/>
            <a:ext cx="2125107" cy="629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Aryaman Chaudhary</a:t>
            </a:r>
            <a:endParaRPr sz="2800" dirty="0"/>
          </a:p>
        </p:txBody>
      </p:sp>
      <p:sp>
        <p:nvSpPr>
          <p:cNvPr id="740" name="Google Shape;740;p47"/>
          <p:cNvSpPr txBox="1">
            <a:spLocks noGrp="1"/>
          </p:cNvSpPr>
          <p:nvPr>
            <p:ph type="subTitle" idx="1"/>
          </p:nvPr>
        </p:nvSpPr>
        <p:spPr>
          <a:xfrm flipH="1">
            <a:off x="2093159" y="2346499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Business Analyst</a:t>
            </a:r>
          </a:p>
        </p:txBody>
      </p:sp>
      <p:sp>
        <p:nvSpPr>
          <p:cNvPr id="741" name="Google Shape;741;p47"/>
          <p:cNvSpPr txBox="1">
            <a:spLocks noGrp="1"/>
          </p:cNvSpPr>
          <p:nvPr>
            <p:ph type="subTitle" idx="3"/>
          </p:nvPr>
        </p:nvSpPr>
        <p:spPr>
          <a:xfrm flipH="1">
            <a:off x="2373740" y="4302963"/>
            <a:ext cx="2102811" cy="45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Web Developer 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742" name="Google Shape;742;p47"/>
          <p:cNvSpPr txBox="1">
            <a:spLocks noGrp="1"/>
          </p:cNvSpPr>
          <p:nvPr>
            <p:ph type="ctrTitle"/>
          </p:nvPr>
        </p:nvSpPr>
        <p:spPr>
          <a:xfrm flipH="1">
            <a:off x="2152183" y="1990214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Brunilda Xhaferllari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80B6C-98B4-4D3A-8909-6180B03C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8" y="546327"/>
            <a:ext cx="1532654" cy="1532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picture containing person, wall, clothing, person&#10;&#10;Description automatically generated">
            <a:extLst>
              <a:ext uri="{FF2B5EF4-FFF2-40B4-BE49-F238E27FC236}">
                <a16:creationId xmlns:a16="http://schemas.microsoft.com/office/drawing/2014/main" id="{310A1439-22C5-4568-8744-0DEDC7241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26" y="486834"/>
            <a:ext cx="1534470" cy="15344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Google Shape;739;p47">
            <a:extLst>
              <a:ext uri="{FF2B5EF4-FFF2-40B4-BE49-F238E27FC236}">
                <a16:creationId xmlns:a16="http://schemas.microsoft.com/office/drawing/2014/main" id="{9B197440-4F88-454E-81AD-F416D0A85336}"/>
              </a:ext>
            </a:extLst>
          </p:cNvPr>
          <p:cNvSpPr txBox="1">
            <a:spLocks/>
          </p:cNvSpPr>
          <p:nvPr/>
        </p:nvSpPr>
        <p:spPr>
          <a:xfrm flipH="1">
            <a:off x="4240183" y="1911249"/>
            <a:ext cx="2681578" cy="62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800" dirty="0"/>
              <a:t>Harmilap Singh Dhaliwal</a:t>
            </a:r>
          </a:p>
        </p:txBody>
      </p:sp>
      <p:sp>
        <p:nvSpPr>
          <p:cNvPr id="35" name="Google Shape;739;p47">
            <a:extLst>
              <a:ext uri="{FF2B5EF4-FFF2-40B4-BE49-F238E27FC236}">
                <a16:creationId xmlns:a16="http://schemas.microsoft.com/office/drawing/2014/main" id="{F06539FE-E41E-4B4F-8DED-80599D7BCA85}"/>
              </a:ext>
            </a:extLst>
          </p:cNvPr>
          <p:cNvSpPr txBox="1">
            <a:spLocks/>
          </p:cNvSpPr>
          <p:nvPr/>
        </p:nvSpPr>
        <p:spPr>
          <a:xfrm flipH="1">
            <a:off x="4519832" y="3878905"/>
            <a:ext cx="2125107" cy="62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800" dirty="0"/>
              <a:t>Mukesh Kumar</a:t>
            </a:r>
          </a:p>
        </p:txBody>
      </p:sp>
      <p:sp>
        <p:nvSpPr>
          <p:cNvPr id="36" name="Google Shape;741;p47">
            <a:extLst>
              <a:ext uri="{FF2B5EF4-FFF2-40B4-BE49-F238E27FC236}">
                <a16:creationId xmlns:a16="http://schemas.microsoft.com/office/drawing/2014/main" id="{C1F1905D-41D4-4B35-9EBA-C5D424E9A42B}"/>
              </a:ext>
            </a:extLst>
          </p:cNvPr>
          <p:cNvSpPr txBox="1">
            <a:spLocks/>
          </p:cNvSpPr>
          <p:nvPr/>
        </p:nvSpPr>
        <p:spPr>
          <a:xfrm flipH="1">
            <a:off x="4593578" y="4302963"/>
            <a:ext cx="2102811" cy="45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b="1" dirty="0"/>
              <a:t>Web Developer</a:t>
            </a:r>
          </a:p>
        </p:txBody>
      </p:sp>
      <p:sp>
        <p:nvSpPr>
          <p:cNvPr id="37" name="Google Shape;741;p47">
            <a:extLst>
              <a:ext uri="{FF2B5EF4-FFF2-40B4-BE49-F238E27FC236}">
                <a16:creationId xmlns:a16="http://schemas.microsoft.com/office/drawing/2014/main" id="{E41FE125-1A44-4CEB-8C16-C44139B6FB99}"/>
              </a:ext>
            </a:extLst>
          </p:cNvPr>
          <p:cNvSpPr txBox="1">
            <a:spLocks/>
          </p:cNvSpPr>
          <p:nvPr/>
        </p:nvSpPr>
        <p:spPr>
          <a:xfrm flipH="1">
            <a:off x="4433221" y="2350141"/>
            <a:ext cx="2102811" cy="45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/>
            <a:r>
              <a:rPr lang="en-US" b="1" dirty="0"/>
              <a:t>P</a:t>
            </a:r>
            <a:r>
              <a:rPr lang="it-IT" b="1" dirty="0"/>
              <a:t>ython Developer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8D687475-B6EF-4BCE-A699-92D0E573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705" name="Picture 704">
            <a:extLst>
              <a:ext uri="{FF2B5EF4-FFF2-40B4-BE49-F238E27FC236}">
                <a16:creationId xmlns:a16="http://schemas.microsoft.com/office/drawing/2014/main" id="{566C6C4A-0BCF-468B-A770-FB2718211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693" y="2756976"/>
            <a:ext cx="1623097" cy="16061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Google Shape;135;p28">
            <a:extLst>
              <a:ext uri="{FF2B5EF4-FFF2-40B4-BE49-F238E27FC236}">
                <a16:creationId xmlns:a16="http://schemas.microsoft.com/office/drawing/2014/main" id="{D3C53622-B047-45B7-AAFF-B9D0CA18B05E}"/>
              </a:ext>
            </a:extLst>
          </p:cNvPr>
          <p:cNvSpPr txBox="1">
            <a:spLocks/>
          </p:cNvSpPr>
          <p:nvPr/>
        </p:nvSpPr>
        <p:spPr>
          <a:xfrm>
            <a:off x="2845900" y="122054"/>
            <a:ext cx="3066338" cy="5697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endParaRPr lang="it-I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945E2-2321-412F-A4A6-9E715AA97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37" y="2789946"/>
            <a:ext cx="1685321" cy="1751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3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7</a:t>
            </a:r>
          </a:p>
        </p:txBody>
      </p:sp>
    </p:spTree>
    <p:extLst>
      <p:ext uri="{BB962C8B-B14F-4D97-AF65-F5344CB8AC3E}">
        <p14:creationId xmlns:p14="http://schemas.microsoft.com/office/powerpoint/2010/main" val="1336956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7" cy="4428873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8</a:t>
            </a:r>
          </a:p>
        </p:txBody>
      </p:sp>
    </p:spTree>
    <p:extLst>
      <p:ext uri="{BB962C8B-B14F-4D97-AF65-F5344CB8AC3E}">
        <p14:creationId xmlns:p14="http://schemas.microsoft.com/office/powerpoint/2010/main" val="134396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7" cy="4428872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9</a:t>
            </a:r>
          </a:p>
        </p:txBody>
      </p:sp>
    </p:spTree>
    <p:extLst>
      <p:ext uri="{BB962C8B-B14F-4D97-AF65-F5344CB8AC3E}">
        <p14:creationId xmlns:p14="http://schemas.microsoft.com/office/powerpoint/2010/main" val="252627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80069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60803E-0D5C-437A-B9AB-E65AB6CA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0" y="786691"/>
            <a:ext cx="2841628" cy="4001476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138015-A6A6-4050-8B86-B89803E1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66" y="2035614"/>
            <a:ext cx="2541881" cy="1072271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E933C4B7-750D-478F-825C-F53F0F447068}"/>
              </a:ext>
            </a:extLst>
          </p:cNvPr>
          <p:cNvSpPr txBox="1">
            <a:spLocks/>
          </p:cNvSpPr>
          <p:nvPr/>
        </p:nvSpPr>
        <p:spPr>
          <a:xfrm>
            <a:off x="1656972" y="191487"/>
            <a:ext cx="1643524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Add Entry</a:t>
            </a:r>
          </a:p>
        </p:txBody>
      </p:sp>
      <p:sp>
        <p:nvSpPr>
          <p:cNvPr id="9" name="Google Shape;168;p31">
            <a:extLst>
              <a:ext uri="{FF2B5EF4-FFF2-40B4-BE49-F238E27FC236}">
                <a16:creationId xmlns:a16="http://schemas.microsoft.com/office/drawing/2014/main" id="{6CA35E39-905B-4E11-96AB-86024A53A803}"/>
              </a:ext>
            </a:extLst>
          </p:cNvPr>
          <p:cNvSpPr txBox="1">
            <a:spLocks/>
          </p:cNvSpPr>
          <p:nvPr/>
        </p:nvSpPr>
        <p:spPr>
          <a:xfrm>
            <a:off x="6176373" y="1440410"/>
            <a:ext cx="2042666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Delete Entry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460F82A-2B28-47FC-9BD3-2ABFDCB4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 video link</a:t>
            </a:r>
            <a:endParaRPr dirty="0"/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E03474C-D7CD-4C91-9981-71C41BB0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08BE7-4B4B-469B-9872-065F6F37E1C4}"/>
              </a:ext>
            </a:extLst>
          </p:cNvPr>
          <p:cNvSpPr txBox="1"/>
          <p:nvPr/>
        </p:nvSpPr>
        <p:spPr>
          <a:xfrm>
            <a:off x="930729" y="1094014"/>
            <a:ext cx="725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A50021"/>
                </a:solidFill>
              </a:rPr>
              <a:t>https://youtu.be/nJ1DaMc7zYE</a:t>
            </a:r>
          </a:p>
        </p:txBody>
      </p:sp>
    </p:spTree>
    <p:extLst>
      <p:ext uri="{BB962C8B-B14F-4D97-AF65-F5344CB8AC3E}">
        <p14:creationId xmlns:p14="http://schemas.microsoft.com/office/powerpoint/2010/main" val="373235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E03474C-D7CD-4C91-9981-71C41BB0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08BE7-4B4B-469B-9872-065F6F37E1C4}"/>
              </a:ext>
            </a:extLst>
          </p:cNvPr>
          <p:cNvSpPr txBox="1"/>
          <p:nvPr/>
        </p:nvSpPr>
        <p:spPr>
          <a:xfrm>
            <a:off x="930729" y="1094014"/>
            <a:ext cx="725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rgbClr val="A50021"/>
                </a:solidFill>
              </a:rPr>
              <a:t>https://www.tripadvisor.in/Attractions-g155019-Activities-a_allAttractions.true-Toronto_Ontario.html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5002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 · The world's most popular mobile-first and responsive front-end framework. (getbootstrap.com)</a:t>
            </a:r>
            <a:endParaRPr lang="en-US" dirty="0">
              <a:solidFill>
                <a:srgbClr val="A5002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A5002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jQuery</a:t>
            </a:r>
            <a:endParaRPr lang="en-CA" dirty="0">
              <a:solidFill>
                <a:srgbClr val="A5002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 err="1">
                <a:solidFill>
                  <a:srgbClr val="A5002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DataTables</a:t>
            </a:r>
            <a:r>
              <a:rPr lang="en-CA" dirty="0">
                <a:solidFill>
                  <a:srgbClr val="A5002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example - Bootstrap 3</a:t>
            </a:r>
            <a:endParaRPr lang="en-CA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71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6195;p64">
            <a:extLst>
              <a:ext uri="{FF2B5EF4-FFF2-40B4-BE49-F238E27FC236}">
                <a16:creationId xmlns:a16="http://schemas.microsoft.com/office/drawing/2014/main" id="{329499BD-9C5D-46D9-83F5-DDFE905A7D9E}"/>
              </a:ext>
            </a:extLst>
          </p:cNvPr>
          <p:cNvGrpSpPr/>
          <p:nvPr/>
        </p:nvGrpSpPr>
        <p:grpSpPr>
          <a:xfrm>
            <a:off x="962891" y="263236"/>
            <a:ext cx="7474526" cy="4797136"/>
            <a:chOff x="5049725" y="2635825"/>
            <a:chExt cx="481825" cy="451700"/>
          </a:xfrm>
          <a:solidFill>
            <a:schemeClr val="tx2">
              <a:lumMod val="90000"/>
            </a:schemeClr>
          </a:solidFill>
        </p:grpSpPr>
        <p:sp>
          <p:nvSpPr>
            <p:cNvPr id="42" name="Google Shape;6196;p64">
              <a:extLst>
                <a:ext uri="{FF2B5EF4-FFF2-40B4-BE49-F238E27FC236}">
                  <a16:creationId xmlns:a16="http://schemas.microsoft.com/office/drawing/2014/main" id="{FF7022EC-011A-43CA-80B6-8B17BEB92D4F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6197;p64">
              <a:extLst>
                <a:ext uri="{FF2B5EF4-FFF2-40B4-BE49-F238E27FC236}">
                  <a16:creationId xmlns:a16="http://schemas.microsoft.com/office/drawing/2014/main" id="{03F4EB81-D6E1-441D-A87D-FB498FE2C9BF}"/>
                </a:ext>
              </a:extLst>
            </p:cNvPr>
            <p:cNvSpPr/>
            <p:nvPr/>
          </p:nvSpPr>
          <p:spPr>
            <a:xfrm>
              <a:off x="5049725" y="2950299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4" name="Google Shape;6198;p64">
              <a:extLst>
                <a:ext uri="{FF2B5EF4-FFF2-40B4-BE49-F238E27FC236}">
                  <a16:creationId xmlns:a16="http://schemas.microsoft.com/office/drawing/2014/main" id="{96E7F5EC-5799-409E-8F3B-BF13004C73BC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ACB182C-E446-4C3C-A2EE-B3F3BEF44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37" y="450550"/>
            <a:ext cx="5756503" cy="2620196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158AB5-3548-45DB-9D62-9DECED9CD25F}"/>
              </a:ext>
            </a:extLst>
          </p:cNvPr>
          <p:cNvSpPr txBox="1"/>
          <p:nvPr/>
        </p:nvSpPr>
        <p:spPr>
          <a:xfrm>
            <a:off x="3150493" y="3518306"/>
            <a:ext cx="3957852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chemeClr val="tx1">
                <a:lumMod val="50000"/>
                <a:alpha val="30000"/>
              </a:scheme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  <a:latin typeface="Franklin Gothic Heavy" panose="020B0903020102020204" pitchFamily="34" charset="0"/>
              </a:rPr>
              <a:t>THANK YOU </a:t>
            </a:r>
            <a:endParaRPr lang="it-IT" sz="4400" dirty="0">
              <a:solidFill>
                <a:schemeClr val="tx2">
                  <a:lumMod val="2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2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 idx="4294967295"/>
          </p:nvPr>
        </p:nvSpPr>
        <p:spPr>
          <a:xfrm>
            <a:off x="2076225" y="102628"/>
            <a:ext cx="4654028" cy="5697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Why TripAdvisor?</a:t>
            </a:r>
            <a:endParaRPr sz="28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06E554C-1E11-4EA4-8A87-3999B022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grpSp>
        <p:nvGrpSpPr>
          <p:cNvPr id="14" name="Google Shape;3646;p59">
            <a:extLst>
              <a:ext uri="{FF2B5EF4-FFF2-40B4-BE49-F238E27FC236}">
                <a16:creationId xmlns:a16="http://schemas.microsoft.com/office/drawing/2014/main" id="{78382566-549D-44B2-96A4-1C9FBC3871E3}"/>
              </a:ext>
            </a:extLst>
          </p:cNvPr>
          <p:cNvGrpSpPr/>
          <p:nvPr/>
        </p:nvGrpSpPr>
        <p:grpSpPr>
          <a:xfrm>
            <a:off x="426944" y="672353"/>
            <a:ext cx="8290111" cy="4368519"/>
            <a:chOff x="233350" y="949250"/>
            <a:chExt cx="7137300" cy="3802300"/>
          </a:xfrm>
        </p:grpSpPr>
        <p:sp>
          <p:nvSpPr>
            <p:cNvPr id="15" name="Google Shape;3647;p59">
              <a:extLst>
                <a:ext uri="{FF2B5EF4-FFF2-40B4-BE49-F238E27FC236}">
                  <a16:creationId xmlns:a16="http://schemas.microsoft.com/office/drawing/2014/main" id="{6A205545-EAAE-4C8E-BE4A-91E70B4D746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8;p59">
              <a:extLst>
                <a:ext uri="{FF2B5EF4-FFF2-40B4-BE49-F238E27FC236}">
                  <a16:creationId xmlns:a16="http://schemas.microsoft.com/office/drawing/2014/main" id="{6D89E75C-D500-403C-A535-567C2121E7C6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9;p59">
              <a:extLst>
                <a:ext uri="{FF2B5EF4-FFF2-40B4-BE49-F238E27FC236}">
                  <a16:creationId xmlns:a16="http://schemas.microsoft.com/office/drawing/2014/main" id="{2A15EA38-161D-460D-9E47-F58C3FB7DD87}"/>
                </a:ext>
              </a:extLst>
            </p:cNvPr>
            <p:cNvSpPr/>
            <p:nvPr/>
          </p:nvSpPr>
          <p:spPr>
            <a:xfrm>
              <a:off x="5907350" y="3498351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50;p59">
              <a:extLst>
                <a:ext uri="{FF2B5EF4-FFF2-40B4-BE49-F238E27FC236}">
                  <a16:creationId xmlns:a16="http://schemas.microsoft.com/office/drawing/2014/main" id="{A0E042B6-24C2-48C1-9175-EECE7E9A997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1;p59">
              <a:extLst>
                <a:ext uri="{FF2B5EF4-FFF2-40B4-BE49-F238E27FC236}">
                  <a16:creationId xmlns:a16="http://schemas.microsoft.com/office/drawing/2014/main" id="{36AC9086-F7E1-4100-8615-55EEE2AD8032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52;p59">
              <a:extLst>
                <a:ext uri="{FF2B5EF4-FFF2-40B4-BE49-F238E27FC236}">
                  <a16:creationId xmlns:a16="http://schemas.microsoft.com/office/drawing/2014/main" id="{DDF610FE-ABD7-4B23-BB80-29A607B6572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53;p59">
              <a:extLst>
                <a:ext uri="{FF2B5EF4-FFF2-40B4-BE49-F238E27FC236}">
                  <a16:creationId xmlns:a16="http://schemas.microsoft.com/office/drawing/2014/main" id="{0B75085F-3463-48E6-A90A-6FFF4218213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54;p59">
              <a:extLst>
                <a:ext uri="{FF2B5EF4-FFF2-40B4-BE49-F238E27FC236}">
                  <a16:creationId xmlns:a16="http://schemas.microsoft.com/office/drawing/2014/main" id="{7FF196D6-88C6-46C5-926D-97F437188034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5;p59">
              <a:extLst>
                <a:ext uri="{FF2B5EF4-FFF2-40B4-BE49-F238E27FC236}">
                  <a16:creationId xmlns:a16="http://schemas.microsoft.com/office/drawing/2014/main" id="{540AA5EE-683D-43F2-B987-2C81D6B8AB39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6;p59">
              <a:extLst>
                <a:ext uri="{FF2B5EF4-FFF2-40B4-BE49-F238E27FC236}">
                  <a16:creationId xmlns:a16="http://schemas.microsoft.com/office/drawing/2014/main" id="{BABF3EC3-FB95-44A0-8D7E-742CE689C735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7;p59">
              <a:extLst>
                <a:ext uri="{FF2B5EF4-FFF2-40B4-BE49-F238E27FC236}">
                  <a16:creationId xmlns:a16="http://schemas.microsoft.com/office/drawing/2014/main" id="{285B82DC-EC72-4C07-8EBB-1F3F71529F0E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8;p59">
              <a:extLst>
                <a:ext uri="{FF2B5EF4-FFF2-40B4-BE49-F238E27FC236}">
                  <a16:creationId xmlns:a16="http://schemas.microsoft.com/office/drawing/2014/main" id="{E7936539-9EFC-47B9-9185-3B7643DD6701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9;p59">
              <a:extLst>
                <a:ext uri="{FF2B5EF4-FFF2-40B4-BE49-F238E27FC236}">
                  <a16:creationId xmlns:a16="http://schemas.microsoft.com/office/drawing/2014/main" id="{6F2D4448-6177-4FA4-ADF7-922B09631C93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60;p59">
              <a:extLst>
                <a:ext uri="{FF2B5EF4-FFF2-40B4-BE49-F238E27FC236}">
                  <a16:creationId xmlns:a16="http://schemas.microsoft.com/office/drawing/2014/main" id="{E96D98D5-ADCC-4DC3-A0AE-FAB1B43940EB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1;p59">
              <a:extLst>
                <a:ext uri="{FF2B5EF4-FFF2-40B4-BE49-F238E27FC236}">
                  <a16:creationId xmlns:a16="http://schemas.microsoft.com/office/drawing/2014/main" id="{A3394DDA-5953-43AF-95FB-1843AC055B6C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62;p59">
              <a:extLst>
                <a:ext uri="{FF2B5EF4-FFF2-40B4-BE49-F238E27FC236}">
                  <a16:creationId xmlns:a16="http://schemas.microsoft.com/office/drawing/2014/main" id="{7D36DF9E-A386-44F3-B175-2518A3A7AD46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63;p59">
              <a:extLst>
                <a:ext uri="{FF2B5EF4-FFF2-40B4-BE49-F238E27FC236}">
                  <a16:creationId xmlns:a16="http://schemas.microsoft.com/office/drawing/2014/main" id="{36019AB6-E373-4E87-91A0-86073C92935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4;p59">
              <a:extLst>
                <a:ext uri="{FF2B5EF4-FFF2-40B4-BE49-F238E27FC236}">
                  <a16:creationId xmlns:a16="http://schemas.microsoft.com/office/drawing/2014/main" id="{7C95950E-EC4D-41BC-B7B7-D7C323FCAE03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5;p59">
              <a:extLst>
                <a:ext uri="{FF2B5EF4-FFF2-40B4-BE49-F238E27FC236}">
                  <a16:creationId xmlns:a16="http://schemas.microsoft.com/office/drawing/2014/main" id="{216346BE-D72C-45CC-9A3D-C82912C65209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6;p59">
              <a:extLst>
                <a:ext uri="{FF2B5EF4-FFF2-40B4-BE49-F238E27FC236}">
                  <a16:creationId xmlns:a16="http://schemas.microsoft.com/office/drawing/2014/main" id="{1A4C8909-90B2-48F9-A78A-A743868828FD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7;p59">
              <a:extLst>
                <a:ext uri="{FF2B5EF4-FFF2-40B4-BE49-F238E27FC236}">
                  <a16:creationId xmlns:a16="http://schemas.microsoft.com/office/drawing/2014/main" id="{84C480B9-A0BC-423C-AA11-AECAA89ACA8B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8;p59">
              <a:extLst>
                <a:ext uri="{FF2B5EF4-FFF2-40B4-BE49-F238E27FC236}">
                  <a16:creationId xmlns:a16="http://schemas.microsoft.com/office/drawing/2014/main" id="{B79C1B06-3539-4AA5-828D-79AE3D089C54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9;p59">
              <a:extLst>
                <a:ext uri="{FF2B5EF4-FFF2-40B4-BE49-F238E27FC236}">
                  <a16:creationId xmlns:a16="http://schemas.microsoft.com/office/drawing/2014/main" id="{724A4CEC-08E9-4185-8986-DCA844E31FF1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70;p59">
              <a:extLst>
                <a:ext uri="{FF2B5EF4-FFF2-40B4-BE49-F238E27FC236}">
                  <a16:creationId xmlns:a16="http://schemas.microsoft.com/office/drawing/2014/main" id="{95157CC7-A582-4214-AE90-A1C158457861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1;p59">
              <a:extLst>
                <a:ext uri="{FF2B5EF4-FFF2-40B4-BE49-F238E27FC236}">
                  <a16:creationId xmlns:a16="http://schemas.microsoft.com/office/drawing/2014/main" id="{7BEEE86A-22F3-46D8-B03B-AFA6AAF63917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2;p59">
              <a:extLst>
                <a:ext uri="{FF2B5EF4-FFF2-40B4-BE49-F238E27FC236}">
                  <a16:creationId xmlns:a16="http://schemas.microsoft.com/office/drawing/2014/main" id="{B91F5A9E-504D-43A7-BE66-096A309C745B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73;p59">
              <a:extLst>
                <a:ext uri="{FF2B5EF4-FFF2-40B4-BE49-F238E27FC236}">
                  <a16:creationId xmlns:a16="http://schemas.microsoft.com/office/drawing/2014/main" id="{51838514-45E7-4795-94B8-C0188D56BC29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74;p59">
              <a:extLst>
                <a:ext uri="{FF2B5EF4-FFF2-40B4-BE49-F238E27FC236}">
                  <a16:creationId xmlns:a16="http://schemas.microsoft.com/office/drawing/2014/main" id="{1233D1D7-7090-442F-9537-89A6AA36450C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5;p59">
              <a:extLst>
                <a:ext uri="{FF2B5EF4-FFF2-40B4-BE49-F238E27FC236}">
                  <a16:creationId xmlns:a16="http://schemas.microsoft.com/office/drawing/2014/main" id="{7A87479F-6514-40B3-B9CF-698CE89F60CE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6;p59">
              <a:extLst>
                <a:ext uri="{FF2B5EF4-FFF2-40B4-BE49-F238E27FC236}">
                  <a16:creationId xmlns:a16="http://schemas.microsoft.com/office/drawing/2014/main" id="{684B3641-FD11-472B-8F2A-0CC9AC3CC2C3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7;p59">
              <a:extLst>
                <a:ext uri="{FF2B5EF4-FFF2-40B4-BE49-F238E27FC236}">
                  <a16:creationId xmlns:a16="http://schemas.microsoft.com/office/drawing/2014/main" id="{7A3A6797-80E6-481A-9D58-6B1576B56394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8;p59">
              <a:extLst>
                <a:ext uri="{FF2B5EF4-FFF2-40B4-BE49-F238E27FC236}">
                  <a16:creationId xmlns:a16="http://schemas.microsoft.com/office/drawing/2014/main" id="{C44D3A03-09A1-4F4D-96BC-68B89CDE4063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9;p59">
              <a:extLst>
                <a:ext uri="{FF2B5EF4-FFF2-40B4-BE49-F238E27FC236}">
                  <a16:creationId xmlns:a16="http://schemas.microsoft.com/office/drawing/2014/main" id="{5A9AEB96-34AA-4821-8B48-A826027F6B6D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80;p59">
              <a:extLst>
                <a:ext uri="{FF2B5EF4-FFF2-40B4-BE49-F238E27FC236}">
                  <a16:creationId xmlns:a16="http://schemas.microsoft.com/office/drawing/2014/main" id="{62032024-0F4A-416C-96BE-2FBB6E548E63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1;p59">
              <a:extLst>
                <a:ext uri="{FF2B5EF4-FFF2-40B4-BE49-F238E27FC236}">
                  <a16:creationId xmlns:a16="http://schemas.microsoft.com/office/drawing/2014/main" id="{E65160B3-3952-41B8-9894-5D81E10A7968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82;p59">
              <a:extLst>
                <a:ext uri="{FF2B5EF4-FFF2-40B4-BE49-F238E27FC236}">
                  <a16:creationId xmlns:a16="http://schemas.microsoft.com/office/drawing/2014/main" id="{F2EFE3AF-6F85-4EC2-82EF-13F00D3C059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83;p59">
              <a:extLst>
                <a:ext uri="{FF2B5EF4-FFF2-40B4-BE49-F238E27FC236}">
                  <a16:creationId xmlns:a16="http://schemas.microsoft.com/office/drawing/2014/main" id="{5B27604F-FA27-40DF-AC6A-DFE29B3F45D8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84;p59">
              <a:extLst>
                <a:ext uri="{FF2B5EF4-FFF2-40B4-BE49-F238E27FC236}">
                  <a16:creationId xmlns:a16="http://schemas.microsoft.com/office/drawing/2014/main" id="{CF9CDFF0-7C1F-4DA9-972D-5487ED369645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5;p59">
              <a:extLst>
                <a:ext uri="{FF2B5EF4-FFF2-40B4-BE49-F238E27FC236}">
                  <a16:creationId xmlns:a16="http://schemas.microsoft.com/office/drawing/2014/main" id="{BBFC63DA-EA2A-450E-8147-492336907C63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6;p59">
              <a:extLst>
                <a:ext uri="{FF2B5EF4-FFF2-40B4-BE49-F238E27FC236}">
                  <a16:creationId xmlns:a16="http://schemas.microsoft.com/office/drawing/2014/main" id="{2050F73B-60A8-4359-A86F-27962A292497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7;p59">
              <a:extLst>
                <a:ext uri="{FF2B5EF4-FFF2-40B4-BE49-F238E27FC236}">
                  <a16:creationId xmlns:a16="http://schemas.microsoft.com/office/drawing/2014/main" id="{47B902B1-98C8-4858-8E38-5B30EB5673F7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8;p59">
              <a:extLst>
                <a:ext uri="{FF2B5EF4-FFF2-40B4-BE49-F238E27FC236}">
                  <a16:creationId xmlns:a16="http://schemas.microsoft.com/office/drawing/2014/main" id="{68F49E67-B709-4AA5-9B0B-770912A4027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9;p59">
              <a:extLst>
                <a:ext uri="{FF2B5EF4-FFF2-40B4-BE49-F238E27FC236}">
                  <a16:creationId xmlns:a16="http://schemas.microsoft.com/office/drawing/2014/main" id="{BE34AEF8-25EE-42F9-B092-3B21BF0F246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90;p59">
              <a:extLst>
                <a:ext uri="{FF2B5EF4-FFF2-40B4-BE49-F238E27FC236}">
                  <a16:creationId xmlns:a16="http://schemas.microsoft.com/office/drawing/2014/main" id="{E13D5EE0-24DD-4FB8-86B8-B205922C2615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91;p59">
              <a:extLst>
                <a:ext uri="{FF2B5EF4-FFF2-40B4-BE49-F238E27FC236}">
                  <a16:creationId xmlns:a16="http://schemas.microsoft.com/office/drawing/2014/main" id="{315B3B68-75BA-4DCE-95E4-EA37A629F195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92;p59">
              <a:extLst>
                <a:ext uri="{FF2B5EF4-FFF2-40B4-BE49-F238E27FC236}">
                  <a16:creationId xmlns:a16="http://schemas.microsoft.com/office/drawing/2014/main" id="{2F90C071-623D-4EF1-AA70-D2A136B6460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93;p59">
              <a:extLst>
                <a:ext uri="{FF2B5EF4-FFF2-40B4-BE49-F238E27FC236}">
                  <a16:creationId xmlns:a16="http://schemas.microsoft.com/office/drawing/2014/main" id="{8694C887-1388-4D58-8CCA-BCCBC4E88157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94;p59">
              <a:extLst>
                <a:ext uri="{FF2B5EF4-FFF2-40B4-BE49-F238E27FC236}">
                  <a16:creationId xmlns:a16="http://schemas.microsoft.com/office/drawing/2014/main" id="{27200197-289E-4F6C-A976-D3B9720DAF5C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5;p59">
              <a:extLst>
                <a:ext uri="{FF2B5EF4-FFF2-40B4-BE49-F238E27FC236}">
                  <a16:creationId xmlns:a16="http://schemas.microsoft.com/office/drawing/2014/main" id="{4717C7BC-6712-4182-89CA-E49E7E895FEA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96;p59">
              <a:extLst>
                <a:ext uri="{FF2B5EF4-FFF2-40B4-BE49-F238E27FC236}">
                  <a16:creationId xmlns:a16="http://schemas.microsoft.com/office/drawing/2014/main" id="{B16EAA03-6691-470C-817E-AD4F6C503E4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97;p59">
              <a:extLst>
                <a:ext uri="{FF2B5EF4-FFF2-40B4-BE49-F238E27FC236}">
                  <a16:creationId xmlns:a16="http://schemas.microsoft.com/office/drawing/2014/main" id="{FA4D5F6A-DAF6-4119-BC8D-A87C75D5B99F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3768;p59">
            <a:extLst>
              <a:ext uri="{FF2B5EF4-FFF2-40B4-BE49-F238E27FC236}">
                <a16:creationId xmlns:a16="http://schemas.microsoft.com/office/drawing/2014/main" id="{F1E3DA92-A248-4828-9D16-874EA489FC1E}"/>
              </a:ext>
            </a:extLst>
          </p:cNvPr>
          <p:cNvSpPr/>
          <p:nvPr/>
        </p:nvSpPr>
        <p:spPr>
          <a:xfrm flipH="1">
            <a:off x="1750662" y="860902"/>
            <a:ext cx="394138" cy="53209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732;p58">
            <a:extLst>
              <a:ext uri="{FF2B5EF4-FFF2-40B4-BE49-F238E27FC236}">
                <a16:creationId xmlns:a16="http://schemas.microsoft.com/office/drawing/2014/main" id="{6DE16641-6DAE-4390-965F-7C06E1FA5BBC}"/>
              </a:ext>
            </a:extLst>
          </p:cNvPr>
          <p:cNvGrpSpPr/>
          <p:nvPr/>
        </p:nvGrpSpPr>
        <p:grpSpPr>
          <a:xfrm>
            <a:off x="4845416" y="1010381"/>
            <a:ext cx="3635001" cy="630008"/>
            <a:chOff x="4404545" y="3301592"/>
            <a:chExt cx="782403" cy="129272"/>
          </a:xfrm>
        </p:grpSpPr>
        <p:sp>
          <p:nvSpPr>
            <p:cNvPr id="68" name="Google Shape;1733;p58">
              <a:extLst>
                <a:ext uri="{FF2B5EF4-FFF2-40B4-BE49-F238E27FC236}">
                  <a16:creationId xmlns:a16="http://schemas.microsoft.com/office/drawing/2014/main" id="{86DA4126-0BE5-4099-9A56-EBEB5C33FE62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734;p58">
              <a:extLst>
                <a:ext uri="{FF2B5EF4-FFF2-40B4-BE49-F238E27FC236}">
                  <a16:creationId xmlns:a16="http://schemas.microsoft.com/office/drawing/2014/main" id="{74C1B829-6B21-4BAB-8165-BE12E011F1F0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25EB3-C8BD-466D-B5CE-BC7758D9C0BB}"/>
              </a:ext>
            </a:extLst>
          </p:cNvPr>
          <p:cNvSpPr txBox="1"/>
          <p:nvPr/>
        </p:nvSpPr>
        <p:spPr>
          <a:xfrm>
            <a:off x="5536672" y="1101704"/>
            <a:ext cx="2765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TripAdvisor with 465 million review today, make the site a major draw for travelers </a:t>
            </a:r>
            <a:endParaRPr lang="it-IT" sz="1100" dirty="0"/>
          </a:p>
        </p:txBody>
      </p:sp>
      <p:grpSp>
        <p:nvGrpSpPr>
          <p:cNvPr id="70" name="Google Shape;3698;p59">
            <a:extLst>
              <a:ext uri="{FF2B5EF4-FFF2-40B4-BE49-F238E27FC236}">
                <a16:creationId xmlns:a16="http://schemas.microsoft.com/office/drawing/2014/main" id="{AE7C3A82-FD8C-47D6-9694-A8B976756AF6}"/>
              </a:ext>
            </a:extLst>
          </p:cNvPr>
          <p:cNvGrpSpPr/>
          <p:nvPr/>
        </p:nvGrpSpPr>
        <p:grpSpPr>
          <a:xfrm>
            <a:off x="5070536" y="1182053"/>
            <a:ext cx="202279" cy="288301"/>
            <a:chOff x="7564426" y="3224343"/>
            <a:chExt cx="119985" cy="36880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" name="Google Shape;3699;p59">
              <a:extLst>
                <a:ext uri="{FF2B5EF4-FFF2-40B4-BE49-F238E27FC236}">
                  <a16:creationId xmlns:a16="http://schemas.microsoft.com/office/drawing/2014/main" id="{18BB84E3-35CF-4443-8580-FAD7F7B91EA9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00;p59">
              <a:extLst>
                <a:ext uri="{FF2B5EF4-FFF2-40B4-BE49-F238E27FC236}">
                  <a16:creationId xmlns:a16="http://schemas.microsoft.com/office/drawing/2014/main" id="{440336FD-CB9D-4BD8-93A3-46C4A8C0CBD3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32;p58">
            <a:extLst>
              <a:ext uri="{FF2B5EF4-FFF2-40B4-BE49-F238E27FC236}">
                <a16:creationId xmlns:a16="http://schemas.microsoft.com/office/drawing/2014/main" id="{D404FA57-8232-476A-858D-4DFFD143D435}"/>
              </a:ext>
            </a:extLst>
          </p:cNvPr>
          <p:cNvGrpSpPr/>
          <p:nvPr/>
        </p:nvGrpSpPr>
        <p:grpSpPr>
          <a:xfrm>
            <a:off x="4846149" y="1759197"/>
            <a:ext cx="3688518" cy="630008"/>
            <a:chOff x="4404545" y="3301592"/>
            <a:chExt cx="782403" cy="129272"/>
          </a:xfrm>
        </p:grpSpPr>
        <p:sp>
          <p:nvSpPr>
            <p:cNvPr id="74" name="Google Shape;1733;p58">
              <a:extLst>
                <a:ext uri="{FF2B5EF4-FFF2-40B4-BE49-F238E27FC236}">
                  <a16:creationId xmlns:a16="http://schemas.microsoft.com/office/drawing/2014/main" id="{61314970-4AB0-4CD7-A007-429C4C75BB92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34;p58">
              <a:extLst>
                <a:ext uri="{FF2B5EF4-FFF2-40B4-BE49-F238E27FC236}">
                  <a16:creationId xmlns:a16="http://schemas.microsoft.com/office/drawing/2014/main" id="{5DEC3C35-89A2-454C-B235-F6C7B337BF87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05EFFC-9B26-4CF3-8A6D-98FD211C9778}"/>
              </a:ext>
            </a:extLst>
          </p:cNvPr>
          <p:cNvSpPr txBox="1"/>
          <p:nvPr/>
        </p:nvSpPr>
        <p:spPr>
          <a:xfrm>
            <a:off x="5483797" y="1817346"/>
            <a:ext cx="2922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TripAdvisor is the world's largest travel site, allowing travelers to take full advantage of every trip</a:t>
            </a:r>
            <a:endParaRPr lang="it-IT" sz="1000" dirty="0"/>
          </a:p>
        </p:txBody>
      </p:sp>
      <p:grpSp>
        <p:nvGrpSpPr>
          <p:cNvPr id="77" name="Google Shape;1732;p58">
            <a:extLst>
              <a:ext uri="{FF2B5EF4-FFF2-40B4-BE49-F238E27FC236}">
                <a16:creationId xmlns:a16="http://schemas.microsoft.com/office/drawing/2014/main" id="{B47077EB-CB26-4D7A-8FB1-7A533FC34DA8}"/>
              </a:ext>
            </a:extLst>
          </p:cNvPr>
          <p:cNvGrpSpPr/>
          <p:nvPr/>
        </p:nvGrpSpPr>
        <p:grpSpPr>
          <a:xfrm>
            <a:off x="4846149" y="2605911"/>
            <a:ext cx="3688518" cy="630008"/>
            <a:chOff x="4404545" y="3301592"/>
            <a:chExt cx="782403" cy="129272"/>
          </a:xfrm>
        </p:grpSpPr>
        <p:sp>
          <p:nvSpPr>
            <p:cNvPr id="78" name="Google Shape;1733;p58">
              <a:extLst>
                <a:ext uri="{FF2B5EF4-FFF2-40B4-BE49-F238E27FC236}">
                  <a16:creationId xmlns:a16="http://schemas.microsoft.com/office/drawing/2014/main" id="{F43BCFCB-C741-4A85-B7EC-88FFAD983AF9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734;p58">
              <a:extLst>
                <a:ext uri="{FF2B5EF4-FFF2-40B4-BE49-F238E27FC236}">
                  <a16:creationId xmlns:a16="http://schemas.microsoft.com/office/drawing/2014/main" id="{19C92251-D5BC-40EE-9EC7-14089CDC0CF6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68B894-F708-421A-96AE-C9489365712B}"/>
              </a:ext>
            </a:extLst>
          </p:cNvPr>
          <p:cNvSpPr txBox="1"/>
          <p:nvPr/>
        </p:nvSpPr>
        <p:spPr>
          <a:xfrm>
            <a:off x="5535233" y="2620368"/>
            <a:ext cx="2801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American online travel company that operates a website and mobile app with revenue more than $1560 billion </a:t>
            </a:r>
            <a:endParaRPr lang="it-IT" sz="1000" dirty="0"/>
          </a:p>
        </p:txBody>
      </p:sp>
      <p:grpSp>
        <p:nvGrpSpPr>
          <p:cNvPr id="81" name="Google Shape;3714;p59">
            <a:extLst>
              <a:ext uri="{FF2B5EF4-FFF2-40B4-BE49-F238E27FC236}">
                <a16:creationId xmlns:a16="http://schemas.microsoft.com/office/drawing/2014/main" id="{77EE99C8-DC4E-43D8-AB44-7C87AE38512E}"/>
              </a:ext>
            </a:extLst>
          </p:cNvPr>
          <p:cNvGrpSpPr/>
          <p:nvPr/>
        </p:nvGrpSpPr>
        <p:grpSpPr>
          <a:xfrm>
            <a:off x="5104158" y="1925791"/>
            <a:ext cx="250909" cy="292643"/>
            <a:chOff x="8304647" y="3738687"/>
            <a:chExt cx="225076" cy="320956"/>
          </a:xfrm>
          <a:solidFill>
            <a:schemeClr val="tx2">
              <a:lumMod val="75000"/>
            </a:schemeClr>
          </a:solidFill>
        </p:grpSpPr>
        <p:sp>
          <p:nvSpPr>
            <p:cNvPr id="82" name="Google Shape;3715;p59">
              <a:extLst>
                <a:ext uri="{FF2B5EF4-FFF2-40B4-BE49-F238E27FC236}">
                  <a16:creationId xmlns:a16="http://schemas.microsoft.com/office/drawing/2014/main" id="{8C857E79-2CC4-41C0-A0E5-2C0F60BFA812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6;p59">
              <a:extLst>
                <a:ext uri="{FF2B5EF4-FFF2-40B4-BE49-F238E27FC236}">
                  <a16:creationId xmlns:a16="http://schemas.microsoft.com/office/drawing/2014/main" id="{4546A577-0AD4-47D6-BF81-1C3F19F0A041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7;p59">
              <a:extLst>
                <a:ext uri="{FF2B5EF4-FFF2-40B4-BE49-F238E27FC236}">
                  <a16:creationId xmlns:a16="http://schemas.microsoft.com/office/drawing/2014/main" id="{94509773-3405-4AA9-881D-73CD6F0C5B5B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3707;p59">
            <a:extLst>
              <a:ext uri="{FF2B5EF4-FFF2-40B4-BE49-F238E27FC236}">
                <a16:creationId xmlns:a16="http://schemas.microsoft.com/office/drawing/2014/main" id="{75972171-C824-4E40-A420-ED0DF63EF595}"/>
              </a:ext>
            </a:extLst>
          </p:cNvPr>
          <p:cNvGrpSpPr/>
          <p:nvPr/>
        </p:nvGrpSpPr>
        <p:grpSpPr>
          <a:xfrm>
            <a:off x="5099813" y="2790393"/>
            <a:ext cx="180437" cy="281608"/>
            <a:chOff x="7248525" y="3739696"/>
            <a:chExt cx="230531" cy="35979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6" name="Google Shape;3708;p59">
              <a:extLst>
                <a:ext uri="{FF2B5EF4-FFF2-40B4-BE49-F238E27FC236}">
                  <a16:creationId xmlns:a16="http://schemas.microsoft.com/office/drawing/2014/main" id="{B0C8D573-11FD-4833-B5A0-871C4DA02454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09;p59">
              <a:extLst>
                <a:ext uri="{FF2B5EF4-FFF2-40B4-BE49-F238E27FC236}">
                  <a16:creationId xmlns:a16="http://schemas.microsoft.com/office/drawing/2014/main" id="{85FA1279-22E7-4E68-9BA5-A9C59BEA8707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732;p58">
            <a:extLst>
              <a:ext uri="{FF2B5EF4-FFF2-40B4-BE49-F238E27FC236}">
                <a16:creationId xmlns:a16="http://schemas.microsoft.com/office/drawing/2014/main" id="{D599DA70-889A-4B9E-8A77-08AFA7BA8848}"/>
              </a:ext>
            </a:extLst>
          </p:cNvPr>
          <p:cNvGrpSpPr/>
          <p:nvPr/>
        </p:nvGrpSpPr>
        <p:grpSpPr>
          <a:xfrm>
            <a:off x="4895724" y="3470486"/>
            <a:ext cx="3638943" cy="630008"/>
            <a:chOff x="4411746" y="3304572"/>
            <a:chExt cx="772571" cy="129272"/>
          </a:xfrm>
        </p:grpSpPr>
        <p:sp>
          <p:nvSpPr>
            <p:cNvPr id="89" name="Google Shape;1733;p58">
              <a:extLst>
                <a:ext uri="{FF2B5EF4-FFF2-40B4-BE49-F238E27FC236}">
                  <a16:creationId xmlns:a16="http://schemas.microsoft.com/office/drawing/2014/main" id="{CDCA26CA-4648-4022-9EAC-B9391AACBA7A}"/>
                </a:ext>
              </a:extLst>
            </p:cNvPr>
            <p:cNvSpPr/>
            <p:nvPr/>
          </p:nvSpPr>
          <p:spPr>
            <a:xfrm>
              <a:off x="4411746" y="3304572"/>
              <a:ext cx="772571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734;p58">
              <a:extLst>
                <a:ext uri="{FF2B5EF4-FFF2-40B4-BE49-F238E27FC236}">
                  <a16:creationId xmlns:a16="http://schemas.microsoft.com/office/drawing/2014/main" id="{C08D1556-D243-4D74-989D-7F4B7440D51A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3767;p59">
            <a:extLst>
              <a:ext uri="{FF2B5EF4-FFF2-40B4-BE49-F238E27FC236}">
                <a16:creationId xmlns:a16="http://schemas.microsoft.com/office/drawing/2014/main" id="{E984B2BA-B1AE-4D44-A396-830982844496}"/>
              </a:ext>
            </a:extLst>
          </p:cNvPr>
          <p:cNvSpPr/>
          <p:nvPr/>
        </p:nvSpPr>
        <p:spPr>
          <a:xfrm>
            <a:off x="5121101" y="368763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tx2">
              <a:lumMod val="10000"/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39;p33">
            <a:extLst>
              <a:ext uri="{FF2B5EF4-FFF2-40B4-BE49-F238E27FC236}">
                <a16:creationId xmlns:a16="http://schemas.microsoft.com/office/drawing/2014/main" id="{3FEB9D1D-FBA7-441D-BA71-B04C603AE66F}"/>
              </a:ext>
            </a:extLst>
          </p:cNvPr>
          <p:cNvSpPr/>
          <p:nvPr/>
        </p:nvSpPr>
        <p:spPr>
          <a:xfrm>
            <a:off x="-467347" y="2224838"/>
            <a:ext cx="3303248" cy="31303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Elephant" panose="02020904090505020303" pitchFamily="18" charset="0"/>
              </a:rPr>
              <a:t>Let’s explore best places to visit in Toronto Today!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8DF4A-6B69-4943-89A4-479BCE237D12}"/>
              </a:ext>
            </a:extLst>
          </p:cNvPr>
          <p:cNvSpPr/>
          <p:nvPr/>
        </p:nvSpPr>
        <p:spPr>
          <a:xfrm>
            <a:off x="5426158" y="3517011"/>
            <a:ext cx="32064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International travel restrictions during the COVID-19 pandemic have prompted many travel enthusiasts to explore local and regional tourist destinations.</a:t>
            </a:r>
            <a:endParaRPr lang="it-IT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1F0DC8A-6858-4416-9D1D-B0D7F9C4E040}"/>
              </a:ext>
            </a:extLst>
          </p:cNvPr>
          <p:cNvSpPr txBox="1"/>
          <p:nvPr/>
        </p:nvSpPr>
        <p:spPr>
          <a:xfrm>
            <a:off x="3322442" y="4872304"/>
            <a:ext cx="46624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2">
                    <a:lumMod val="50000"/>
                  </a:schemeClr>
                </a:solidFill>
              </a:rPr>
              <a:t>https://www.tripadvisor.in/Attractions-g155019-Activities-a_allAttractions.true-Toronto_Ontario.html</a:t>
            </a:r>
          </a:p>
        </p:txBody>
      </p:sp>
      <p:sp>
        <p:nvSpPr>
          <p:cNvPr id="94" name="Google Shape;3768;p59">
            <a:extLst>
              <a:ext uri="{FF2B5EF4-FFF2-40B4-BE49-F238E27FC236}">
                <a16:creationId xmlns:a16="http://schemas.microsoft.com/office/drawing/2014/main" id="{ACDE3983-0C77-4795-AD59-27BBEB2D04F4}"/>
              </a:ext>
            </a:extLst>
          </p:cNvPr>
          <p:cNvSpPr/>
          <p:nvPr/>
        </p:nvSpPr>
        <p:spPr>
          <a:xfrm flipH="1">
            <a:off x="3123518" y="4610824"/>
            <a:ext cx="319766" cy="46990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0967F-0879-4A5A-BFE7-7E7C59A22A64}"/>
              </a:ext>
            </a:extLst>
          </p:cNvPr>
          <p:cNvSpPr txBox="1"/>
          <p:nvPr/>
        </p:nvSpPr>
        <p:spPr>
          <a:xfrm>
            <a:off x="3392572" y="460862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Data Source</a:t>
            </a:r>
            <a:endParaRPr lang="it-IT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1286378" y="2840888"/>
            <a:ext cx="2910867" cy="126764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1;p41">
            <a:extLst>
              <a:ext uri="{FF2B5EF4-FFF2-40B4-BE49-F238E27FC236}">
                <a16:creationId xmlns:a16="http://schemas.microsoft.com/office/drawing/2014/main" id="{15F4EAFF-5E79-478A-9E3D-C83798886A50}"/>
              </a:ext>
            </a:extLst>
          </p:cNvPr>
          <p:cNvSpPr/>
          <p:nvPr/>
        </p:nvSpPr>
        <p:spPr>
          <a:xfrm>
            <a:off x="546714" y="2989827"/>
            <a:ext cx="1666066" cy="16517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73;p41">
            <a:extLst>
              <a:ext uri="{FF2B5EF4-FFF2-40B4-BE49-F238E27FC236}">
                <a16:creationId xmlns:a16="http://schemas.microsoft.com/office/drawing/2014/main" id="{58C6D210-180B-4876-80D6-8DDBC2505740}"/>
              </a:ext>
            </a:extLst>
          </p:cNvPr>
          <p:cNvSpPr/>
          <p:nvPr/>
        </p:nvSpPr>
        <p:spPr>
          <a:xfrm>
            <a:off x="793594" y="3218430"/>
            <a:ext cx="1197909" cy="11714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"/>
          <p:cNvSpPr/>
          <p:nvPr/>
        </p:nvSpPr>
        <p:spPr>
          <a:xfrm rot="10800000">
            <a:off x="4809240" y="1031170"/>
            <a:ext cx="2816830" cy="1106534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1288267" y="1034969"/>
            <a:ext cx="2900575" cy="1106534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8"/>
          </p:nvPr>
        </p:nvSpPr>
        <p:spPr>
          <a:xfrm>
            <a:off x="2421000" y="141378"/>
            <a:ext cx="4302000" cy="63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Tools and Techniques</a:t>
            </a:r>
            <a:endParaRPr dirty="0"/>
          </a:p>
        </p:txBody>
      </p:sp>
      <p:sp>
        <p:nvSpPr>
          <p:cNvPr id="355" name="Google Shape;355;p41"/>
          <p:cNvSpPr/>
          <p:nvPr/>
        </p:nvSpPr>
        <p:spPr>
          <a:xfrm rot="10800000">
            <a:off x="4809238" y="2864831"/>
            <a:ext cx="2816829" cy="12437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/>
          <p:nvPr/>
        </p:nvSpPr>
        <p:spPr>
          <a:xfrm rot="10800000">
            <a:off x="6837808" y="3302775"/>
            <a:ext cx="1682660" cy="1703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/>
          <p:nvPr/>
        </p:nvSpPr>
        <p:spPr>
          <a:xfrm rot="10800000">
            <a:off x="6819905" y="1228933"/>
            <a:ext cx="1700563" cy="170381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623532" y="1228933"/>
            <a:ext cx="1519725" cy="152520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1"/>
          </p:nvPr>
        </p:nvSpPr>
        <p:spPr>
          <a:xfrm flipH="1">
            <a:off x="5024314" y="3252560"/>
            <a:ext cx="1942346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100" dirty="0"/>
              <a:t>Python </a:t>
            </a:r>
            <a:r>
              <a:rPr lang="it-IT" sz="1100" b="1" dirty="0"/>
              <a:t>web framework </a:t>
            </a:r>
            <a:r>
              <a:rPr lang="it-IT" sz="1100" dirty="0"/>
              <a:t>used for developing web application</a:t>
            </a:r>
            <a:endParaRPr sz="1100"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ctrTitle"/>
          </p:nvPr>
        </p:nvSpPr>
        <p:spPr>
          <a:xfrm flipH="1">
            <a:off x="5151560" y="2858542"/>
            <a:ext cx="1869300" cy="444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ctrTitle" idx="6"/>
          </p:nvPr>
        </p:nvSpPr>
        <p:spPr>
          <a:xfrm flipH="1">
            <a:off x="1995478" y="993146"/>
            <a:ext cx="1869300" cy="346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Beautiful Soup</a:t>
            </a:r>
            <a:endParaRPr dirty="0"/>
          </a:p>
        </p:txBody>
      </p:sp>
      <p:sp>
        <p:nvSpPr>
          <p:cNvPr id="373" name="Google Shape;373;p41"/>
          <p:cNvSpPr/>
          <p:nvPr/>
        </p:nvSpPr>
        <p:spPr>
          <a:xfrm>
            <a:off x="875849" y="1470496"/>
            <a:ext cx="1032815" cy="1044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7127174" y="3582912"/>
            <a:ext cx="1163838" cy="11107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7042262" y="1436115"/>
            <a:ext cx="1333663" cy="124370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306341DA-78FE-4804-8E30-63611DD5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B53D44-5AB3-4AD3-BB29-5371FA88BCD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1797541" y="1369100"/>
            <a:ext cx="2471515" cy="640200"/>
          </a:xfrm>
        </p:spPr>
        <p:txBody>
          <a:bodyPr/>
          <a:lstStyle/>
          <a:p>
            <a:r>
              <a:rPr lang="en-US" sz="1100" dirty="0"/>
              <a:t>Python library used for </a:t>
            </a:r>
            <a:r>
              <a:rPr lang="en-US" sz="1100" b="1" dirty="0"/>
              <a:t>web scraping </a:t>
            </a:r>
            <a:r>
              <a:rPr lang="en-US" sz="1100" dirty="0"/>
              <a:t>of data of 15 variables</a:t>
            </a:r>
            <a:endParaRPr lang="it-IT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03CBA-002E-4FB8-AEAE-F3F5D2DC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75" y="1685019"/>
            <a:ext cx="1306866" cy="560327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2441DF1-C8CA-40F9-929B-D308EF649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851" y="1634769"/>
            <a:ext cx="854722" cy="773523"/>
          </a:xfrm>
          <a:prstGeom prst="rect">
            <a:avLst/>
          </a:prstGeom>
        </p:spPr>
      </p:pic>
      <p:sp>
        <p:nvSpPr>
          <p:cNvPr id="66" name="Google Shape;368;p41">
            <a:extLst>
              <a:ext uri="{FF2B5EF4-FFF2-40B4-BE49-F238E27FC236}">
                <a16:creationId xmlns:a16="http://schemas.microsoft.com/office/drawing/2014/main" id="{50ABD530-AA4B-479A-879B-9641A15FAD96}"/>
              </a:ext>
            </a:extLst>
          </p:cNvPr>
          <p:cNvSpPr txBox="1">
            <a:spLocks/>
          </p:cNvSpPr>
          <p:nvPr/>
        </p:nvSpPr>
        <p:spPr>
          <a:xfrm flipH="1">
            <a:off x="5172962" y="965589"/>
            <a:ext cx="1869300" cy="34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Selenium</a:t>
            </a:r>
          </a:p>
        </p:txBody>
      </p:sp>
      <p:sp>
        <p:nvSpPr>
          <p:cNvPr id="70" name="Google Shape;362;p41">
            <a:extLst>
              <a:ext uri="{FF2B5EF4-FFF2-40B4-BE49-F238E27FC236}">
                <a16:creationId xmlns:a16="http://schemas.microsoft.com/office/drawing/2014/main" id="{20A4DA3C-E359-43C8-BBB3-DB17C7E266BB}"/>
              </a:ext>
            </a:extLst>
          </p:cNvPr>
          <p:cNvSpPr txBox="1">
            <a:spLocks/>
          </p:cNvSpPr>
          <p:nvPr/>
        </p:nvSpPr>
        <p:spPr>
          <a:xfrm flipH="1">
            <a:off x="4853576" y="1339508"/>
            <a:ext cx="226492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SzPts val="1100"/>
            </a:pPr>
            <a:r>
              <a:rPr lang="en-US" sz="1100" dirty="0"/>
              <a:t>Python library and tool used for </a:t>
            </a:r>
            <a:r>
              <a:rPr lang="en-US" sz="1100" b="1" dirty="0"/>
              <a:t>automating</a:t>
            </a:r>
            <a:r>
              <a:rPr lang="en-US" sz="1100" dirty="0"/>
              <a:t> web browsers using </a:t>
            </a:r>
            <a:r>
              <a:rPr lang="en-US" sz="1100" dirty="0" err="1"/>
              <a:t>webdriver</a:t>
            </a:r>
            <a:r>
              <a:rPr lang="en-US" sz="1100" dirty="0"/>
              <a:t> to </a:t>
            </a:r>
            <a:r>
              <a:rPr lang="en-US" sz="1100" b="1" dirty="0"/>
              <a:t>extract</a:t>
            </a:r>
            <a:r>
              <a:rPr lang="en-US" sz="1100" dirty="0"/>
              <a:t> Website, Phone and Email</a:t>
            </a: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3850BB07-3455-4246-817E-E5654951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93" y="3401641"/>
            <a:ext cx="805049" cy="805049"/>
          </a:xfrm>
          <a:prstGeom prst="rect">
            <a:avLst/>
          </a:prstGeom>
        </p:spPr>
      </p:pic>
      <p:sp>
        <p:nvSpPr>
          <p:cNvPr id="78" name="Google Shape;368;p41">
            <a:extLst>
              <a:ext uri="{FF2B5EF4-FFF2-40B4-BE49-F238E27FC236}">
                <a16:creationId xmlns:a16="http://schemas.microsoft.com/office/drawing/2014/main" id="{FBAC403D-D225-4E76-AE0A-54F49BA92702}"/>
              </a:ext>
            </a:extLst>
          </p:cNvPr>
          <p:cNvSpPr txBox="1">
            <a:spLocks/>
          </p:cNvSpPr>
          <p:nvPr/>
        </p:nvSpPr>
        <p:spPr>
          <a:xfrm flipH="1">
            <a:off x="1965984" y="2824263"/>
            <a:ext cx="1869300" cy="34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Mongo DB Atlas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A32F5E2F-64FC-45F8-919F-A5E3F2839C14}"/>
              </a:ext>
            </a:extLst>
          </p:cNvPr>
          <p:cNvSpPr txBox="1">
            <a:spLocks/>
          </p:cNvSpPr>
          <p:nvPr/>
        </p:nvSpPr>
        <p:spPr>
          <a:xfrm flipH="1">
            <a:off x="1908661" y="3213982"/>
            <a:ext cx="2235629" cy="80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sz="1100" b="1" dirty="0"/>
              <a:t>Database</a:t>
            </a:r>
            <a:r>
              <a:rPr lang="en-US" sz="1100" dirty="0"/>
              <a:t> program used to parse all the information from best places to visit in Toronto</a:t>
            </a:r>
            <a:endParaRPr lang="it-IT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C6CAAA-BC39-4863-B7FA-29C4758D7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574" y="3695572"/>
            <a:ext cx="678253" cy="871555"/>
          </a:xfrm>
          <a:prstGeom prst="rect">
            <a:avLst/>
          </a:prstGeom>
        </p:spPr>
      </p:pic>
      <p:sp>
        <p:nvSpPr>
          <p:cNvPr id="84" name="Google Shape;172;p31">
            <a:extLst>
              <a:ext uri="{FF2B5EF4-FFF2-40B4-BE49-F238E27FC236}">
                <a16:creationId xmlns:a16="http://schemas.microsoft.com/office/drawing/2014/main" id="{25B920E9-430D-4FF7-A2D1-43C6FC1170D9}"/>
              </a:ext>
            </a:extLst>
          </p:cNvPr>
          <p:cNvSpPr/>
          <p:nvPr/>
        </p:nvSpPr>
        <p:spPr>
          <a:xfrm>
            <a:off x="154641" y="4911436"/>
            <a:ext cx="8989359" cy="80956"/>
          </a:xfrm>
          <a:custGeom>
            <a:avLst/>
            <a:gdLst/>
            <a:ahLst/>
            <a:cxnLst/>
            <a:rect l="l" t="t" r="r" b="b"/>
            <a:pathLst>
              <a:path w="284038" h="10600" extrusionOk="0">
                <a:moveTo>
                  <a:pt x="1" y="1"/>
                </a:moveTo>
                <a:lnTo>
                  <a:pt x="1" y="10600"/>
                </a:lnTo>
                <a:lnTo>
                  <a:pt x="284038" y="10600"/>
                </a:lnTo>
                <a:lnTo>
                  <a:pt x="2840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8;p59">
            <a:extLst>
              <a:ext uri="{FF2B5EF4-FFF2-40B4-BE49-F238E27FC236}">
                <a16:creationId xmlns:a16="http://schemas.microsoft.com/office/drawing/2014/main" id="{69EAE4F6-C136-4C38-B9FF-466C96F81367}"/>
              </a:ext>
            </a:extLst>
          </p:cNvPr>
          <p:cNvSpPr/>
          <p:nvPr/>
        </p:nvSpPr>
        <p:spPr>
          <a:xfrm flipH="1">
            <a:off x="2074940" y="335583"/>
            <a:ext cx="260783" cy="38259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360;p41">
            <a:extLst>
              <a:ext uri="{FF2B5EF4-FFF2-40B4-BE49-F238E27FC236}">
                <a16:creationId xmlns:a16="http://schemas.microsoft.com/office/drawing/2014/main" id="{F73CBFA9-F882-41E5-8FB9-046519DEDDE2}"/>
              </a:ext>
            </a:extLst>
          </p:cNvPr>
          <p:cNvSpPr/>
          <p:nvPr/>
        </p:nvSpPr>
        <p:spPr>
          <a:xfrm>
            <a:off x="706080" y="3564234"/>
            <a:ext cx="2474470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200" dirty="0"/>
          </a:p>
        </p:txBody>
      </p:sp>
      <p:sp>
        <p:nvSpPr>
          <p:cNvPr id="146" name="Google Shape;360;p41">
            <a:extLst>
              <a:ext uri="{FF2B5EF4-FFF2-40B4-BE49-F238E27FC236}">
                <a16:creationId xmlns:a16="http://schemas.microsoft.com/office/drawing/2014/main" id="{2F3AECB4-3280-4329-86A2-A4FC5C471539}"/>
              </a:ext>
            </a:extLst>
          </p:cNvPr>
          <p:cNvSpPr/>
          <p:nvPr/>
        </p:nvSpPr>
        <p:spPr>
          <a:xfrm>
            <a:off x="3974010" y="842530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361;p41">
            <a:extLst>
              <a:ext uri="{FF2B5EF4-FFF2-40B4-BE49-F238E27FC236}">
                <a16:creationId xmlns:a16="http://schemas.microsoft.com/office/drawing/2014/main" id="{34193B4D-E2F2-479D-9DF3-4677143349CA}"/>
              </a:ext>
            </a:extLst>
          </p:cNvPr>
          <p:cNvSpPr/>
          <p:nvPr/>
        </p:nvSpPr>
        <p:spPr>
          <a:xfrm>
            <a:off x="3309991" y="1046171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373;p41">
            <a:extLst>
              <a:ext uri="{FF2B5EF4-FFF2-40B4-BE49-F238E27FC236}">
                <a16:creationId xmlns:a16="http://schemas.microsoft.com/office/drawing/2014/main" id="{0547638B-E161-442A-81D5-2601BA7EB0CD}"/>
              </a:ext>
            </a:extLst>
          </p:cNvPr>
          <p:cNvSpPr/>
          <p:nvPr/>
        </p:nvSpPr>
        <p:spPr>
          <a:xfrm>
            <a:off x="3508362" y="1253442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360;p41">
            <a:extLst>
              <a:ext uri="{FF2B5EF4-FFF2-40B4-BE49-F238E27FC236}">
                <a16:creationId xmlns:a16="http://schemas.microsoft.com/office/drawing/2014/main" id="{6321191C-E8A2-4292-96CF-017416031E39}"/>
              </a:ext>
            </a:extLst>
          </p:cNvPr>
          <p:cNvSpPr/>
          <p:nvPr/>
        </p:nvSpPr>
        <p:spPr>
          <a:xfrm>
            <a:off x="4127127" y="2212438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50" name="Google Shape;361;p41">
            <a:extLst>
              <a:ext uri="{FF2B5EF4-FFF2-40B4-BE49-F238E27FC236}">
                <a16:creationId xmlns:a16="http://schemas.microsoft.com/office/drawing/2014/main" id="{8E180F3A-FE72-4180-830B-0FAFC051A7B4}"/>
              </a:ext>
            </a:extLst>
          </p:cNvPr>
          <p:cNvSpPr/>
          <p:nvPr/>
        </p:nvSpPr>
        <p:spPr>
          <a:xfrm>
            <a:off x="3462391" y="2406402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373;p41">
            <a:extLst>
              <a:ext uri="{FF2B5EF4-FFF2-40B4-BE49-F238E27FC236}">
                <a16:creationId xmlns:a16="http://schemas.microsoft.com/office/drawing/2014/main" id="{C822BC9A-C51B-4CBB-8662-E3DC94D3276B}"/>
              </a:ext>
            </a:extLst>
          </p:cNvPr>
          <p:cNvSpPr/>
          <p:nvPr/>
        </p:nvSpPr>
        <p:spPr>
          <a:xfrm>
            <a:off x="3660762" y="2613673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60;p41">
            <a:extLst>
              <a:ext uri="{FF2B5EF4-FFF2-40B4-BE49-F238E27FC236}">
                <a16:creationId xmlns:a16="http://schemas.microsoft.com/office/drawing/2014/main" id="{F1952D3A-444B-4C0A-894B-1A326D3EC6D3}"/>
              </a:ext>
            </a:extLst>
          </p:cNvPr>
          <p:cNvSpPr/>
          <p:nvPr/>
        </p:nvSpPr>
        <p:spPr>
          <a:xfrm>
            <a:off x="4127127" y="3549925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61;p41">
            <a:extLst>
              <a:ext uri="{FF2B5EF4-FFF2-40B4-BE49-F238E27FC236}">
                <a16:creationId xmlns:a16="http://schemas.microsoft.com/office/drawing/2014/main" id="{7F63732B-B003-48C5-8DAF-BBD361CD8EF5}"/>
              </a:ext>
            </a:extLst>
          </p:cNvPr>
          <p:cNvSpPr/>
          <p:nvPr/>
        </p:nvSpPr>
        <p:spPr>
          <a:xfrm>
            <a:off x="3462391" y="3743889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373;p41">
            <a:extLst>
              <a:ext uri="{FF2B5EF4-FFF2-40B4-BE49-F238E27FC236}">
                <a16:creationId xmlns:a16="http://schemas.microsoft.com/office/drawing/2014/main" id="{B0AB20CA-CA39-4C84-915C-36E998AAFCB3}"/>
              </a:ext>
            </a:extLst>
          </p:cNvPr>
          <p:cNvSpPr/>
          <p:nvPr/>
        </p:nvSpPr>
        <p:spPr>
          <a:xfrm>
            <a:off x="3660762" y="3951160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361;p41">
            <a:extLst>
              <a:ext uri="{FF2B5EF4-FFF2-40B4-BE49-F238E27FC236}">
                <a16:creationId xmlns:a16="http://schemas.microsoft.com/office/drawing/2014/main" id="{3204FFA4-2AA0-48A6-A20B-698A7B39A58D}"/>
              </a:ext>
            </a:extLst>
          </p:cNvPr>
          <p:cNvSpPr/>
          <p:nvPr/>
        </p:nvSpPr>
        <p:spPr>
          <a:xfrm>
            <a:off x="2672" y="3771182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373;p41">
            <a:extLst>
              <a:ext uri="{FF2B5EF4-FFF2-40B4-BE49-F238E27FC236}">
                <a16:creationId xmlns:a16="http://schemas.microsoft.com/office/drawing/2014/main" id="{5B523690-FC05-47FE-B04B-0F432562990F}"/>
              </a:ext>
            </a:extLst>
          </p:cNvPr>
          <p:cNvSpPr/>
          <p:nvPr/>
        </p:nvSpPr>
        <p:spPr>
          <a:xfrm>
            <a:off x="201043" y="3978453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60;p41">
            <a:extLst>
              <a:ext uri="{FF2B5EF4-FFF2-40B4-BE49-F238E27FC236}">
                <a16:creationId xmlns:a16="http://schemas.microsoft.com/office/drawing/2014/main" id="{B7CAA2B1-30D6-4DCC-AD62-C2E18BBF4907}"/>
              </a:ext>
            </a:extLst>
          </p:cNvPr>
          <p:cNvSpPr/>
          <p:nvPr/>
        </p:nvSpPr>
        <p:spPr>
          <a:xfrm>
            <a:off x="706080" y="2182872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361;p41">
            <a:extLst>
              <a:ext uri="{FF2B5EF4-FFF2-40B4-BE49-F238E27FC236}">
                <a16:creationId xmlns:a16="http://schemas.microsoft.com/office/drawing/2014/main" id="{A0AB8EC7-5FEC-4BBF-A7B9-B3A11596FEB7}"/>
              </a:ext>
            </a:extLst>
          </p:cNvPr>
          <p:cNvSpPr/>
          <p:nvPr/>
        </p:nvSpPr>
        <p:spPr>
          <a:xfrm>
            <a:off x="41344" y="2376836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3;p41">
            <a:extLst>
              <a:ext uri="{FF2B5EF4-FFF2-40B4-BE49-F238E27FC236}">
                <a16:creationId xmlns:a16="http://schemas.microsoft.com/office/drawing/2014/main" id="{F22D91A9-15F7-4F1A-B617-228823D939D2}"/>
              </a:ext>
            </a:extLst>
          </p:cNvPr>
          <p:cNvSpPr/>
          <p:nvPr/>
        </p:nvSpPr>
        <p:spPr>
          <a:xfrm>
            <a:off x="239715" y="2584107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0;p41">
            <a:extLst>
              <a:ext uri="{FF2B5EF4-FFF2-40B4-BE49-F238E27FC236}">
                <a16:creationId xmlns:a16="http://schemas.microsoft.com/office/drawing/2014/main" id="{7E52156B-7EC2-40E7-9E3E-7FA11F928CF4}"/>
              </a:ext>
            </a:extLst>
          </p:cNvPr>
          <p:cNvSpPr/>
          <p:nvPr/>
        </p:nvSpPr>
        <p:spPr>
          <a:xfrm>
            <a:off x="669688" y="822639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61;p41">
            <a:extLst>
              <a:ext uri="{FF2B5EF4-FFF2-40B4-BE49-F238E27FC236}">
                <a16:creationId xmlns:a16="http://schemas.microsoft.com/office/drawing/2014/main" id="{ED633F87-3551-431B-AC3A-1BC0AEBF7749}"/>
              </a:ext>
            </a:extLst>
          </p:cNvPr>
          <p:cNvSpPr/>
          <p:nvPr/>
        </p:nvSpPr>
        <p:spPr>
          <a:xfrm>
            <a:off x="4952" y="1016603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3;p41">
            <a:extLst>
              <a:ext uri="{FF2B5EF4-FFF2-40B4-BE49-F238E27FC236}">
                <a16:creationId xmlns:a16="http://schemas.microsoft.com/office/drawing/2014/main" id="{1C30A35C-75A2-48D9-BACC-0FDE31E82588}"/>
              </a:ext>
            </a:extLst>
          </p:cNvPr>
          <p:cNvSpPr/>
          <p:nvPr/>
        </p:nvSpPr>
        <p:spPr>
          <a:xfrm>
            <a:off x="203323" y="1223874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421000" y="165003"/>
            <a:ext cx="4302000" cy="5952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Tools and Techniques</a:t>
            </a:r>
            <a:endParaRPr dirty="0"/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3C75DE0-27D8-457C-AD18-FAABC5BE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149B31-B227-4761-BC86-616E289D2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599" y="1423718"/>
            <a:ext cx="726775" cy="34858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AA8202A-0251-4112-8C92-2DCDB3DCB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3" y="1394153"/>
            <a:ext cx="506794" cy="574163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38C38C38-DB2E-4FC8-BFBE-C2853490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963" y="2958083"/>
            <a:ext cx="729344" cy="165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76C2275-9170-4ACC-A252-88DB688A8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786" y="4128661"/>
            <a:ext cx="412601" cy="534265"/>
          </a:xfrm>
          <a:prstGeom prst="rect">
            <a:avLst/>
          </a:prstGeom>
        </p:spPr>
      </p:pic>
      <p:pic>
        <p:nvPicPr>
          <p:cNvPr id="13" name="Picture 12" descr="A picture containing text, sign, screen, picture frame&#10;&#10;Description automatically generated">
            <a:extLst>
              <a:ext uri="{FF2B5EF4-FFF2-40B4-BE49-F238E27FC236}">
                <a16:creationId xmlns:a16="http://schemas.microsoft.com/office/drawing/2014/main" id="{F1CC0ACC-8A40-4E7B-9155-66D4AC4FC9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55" y="4046746"/>
            <a:ext cx="529297" cy="685443"/>
          </a:xfrm>
          <a:prstGeom prst="rect">
            <a:avLst/>
          </a:prstGeom>
        </p:spPr>
      </p:pic>
      <p:pic>
        <p:nvPicPr>
          <p:cNvPr id="94" name="Picture 93" descr="Logo, icon&#10;&#10;Description automatically generated">
            <a:extLst>
              <a:ext uri="{FF2B5EF4-FFF2-40B4-BE49-F238E27FC236}">
                <a16:creationId xmlns:a16="http://schemas.microsoft.com/office/drawing/2014/main" id="{D47D70DA-249D-4DB1-B38E-2804C4F16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41" y="2720165"/>
            <a:ext cx="643927" cy="64392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B902D5D-6C9B-4C69-8E96-E64550F29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752" y="2200821"/>
            <a:ext cx="808539" cy="805393"/>
          </a:xfrm>
          <a:prstGeom prst="rect">
            <a:avLst/>
          </a:prstGeom>
        </p:spPr>
      </p:pic>
      <p:grpSp>
        <p:nvGrpSpPr>
          <p:cNvPr id="111" name="Google Shape;1771;p58">
            <a:extLst>
              <a:ext uri="{FF2B5EF4-FFF2-40B4-BE49-F238E27FC236}">
                <a16:creationId xmlns:a16="http://schemas.microsoft.com/office/drawing/2014/main" id="{6FD83ACA-C0D8-4CE6-A1E5-068B120EF3C3}"/>
              </a:ext>
            </a:extLst>
          </p:cNvPr>
          <p:cNvGrpSpPr/>
          <p:nvPr/>
        </p:nvGrpSpPr>
        <p:grpSpPr>
          <a:xfrm>
            <a:off x="7289660" y="1641084"/>
            <a:ext cx="1843009" cy="1998354"/>
            <a:chOff x="6039282" y="1042577"/>
            <a:chExt cx="734315" cy="731929"/>
          </a:xfrm>
        </p:grpSpPr>
        <p:sp>
          <p:nvSpPr>
            <p:cNvPr id="112" name="Google Shape;1772;p58">
              <a:extLst>
                <a:ext uri="{FF2B5EF4-FFF2-40B4-BE49-F238E27FC236}">
                  <a16:creationId xmlns:a16="http://schemas.microsoft.com/office/drawing/2014/main" id="{76DFF5F2-60E3-4E09-B1FD-3F0CBB6C7F04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73;p58">
              <a:extLst>
                <a:ext uri="{FF2B5EF4-FFF2-40B4-BE49-F238E27FC236}">
                  <a16:creationId xmlns:a16="http://schemas.microsoft.com/office/drawing/2014/main" id="{8348DD86-2A06-4A85-81D2-D2135D2C1C85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74;p58">
              <a:extLst>
                <a:ext uri="{FF2B5EF4-FFF2-40B4-BE49-F238E27FC236}">
                  <a16:creationId xmlns:a16="http://schemas.microsoft.com/office/drawing/2014/main" id="{369AC211-4316-429D-850C-03E7C187E7E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75;p58">
              <a:extLst>
                <a:ext uri="{FF2B5EF4-FFF2-40B4-BE49-F238E27FC236}">
                  <a16:creationId xmlns:a16="http://schemas.microsoft.com/office/drawing/2014/main" id="{657F4E54-1948-430C-888E-C4C618C96CE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76;p58">
              <a:extLst>
                <a:ext uri="{FF2B5EF4-FFF2-40B4-BE49-F238E27FC236}">
                  <a16:creationId xmlns:a16="http://schemas.microsoft.com/office/drawing/2014/main" id="{42973831-E054-41AB-AD0F-CEF9BB521F45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77;p58">
              <a:extLst>
                <a:ext uri="{FF2B5EF4-FFF2-40B4-BE49-F238E27FC236}">
                  <a16:creationId xmlns:a16="http://schemas.microsoft.com/office/drawing/2014/main" id="{439FF808-4A66-41B7-B113-C54EB044439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78;p58">
              <a:extLst>
                <a:ext uri="{FF2B5EF4-FFF2-40B4-BE49-F238E27FC236}">
                  <a16:creationId xmlns:a16="http://schemas.microsoft.com/office/drawing/2014/main" id="{F340DD8A-A19E-4B9A-923F-FB81364FDDE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9;p58">
              <a:extLst>
                <a:ext uri="{FF2B5EF4-FFF2-40B4-BE49-F238E27FC236}">
                  <a16:creationId xmlns:a16="http://schemas.microsoft.com/office/drawing/2014/main" id="{ED60A4A2-1D00-4B85-8415-E5EAF7891F45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0;p58">
              <a:extLst>
                <a:ext uri="{FF2B5EF4-FFF2-40B4-BE49-F238E27FC236}">
                  <a16:creationId xmlns:a16="http://schemas.microsoft.com/office/drawing/2014/main" id="{51275462-A498-4998-BF54-52896A0DC898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81;p58">
              <a:extLst>
                <a:ext uri="{FF2B5EF4-FFF2-40B4-BE49-F238E27FC236}">
                  <a16:creationId xmlns:a16="http://schemas.microsoft.com/office/drawing/2014/main" id="{71C6AD4E-203C-4332-939E-3CF04E6284D0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82;p58">
              <a:extLst>
                <a:ext uri="{FF2B5EF4-FFF2-40B4-BE49-F238E27FC236}">
                  <a16:creationId xmlns:a16="http://schemas.microsoft.com/office/drawing/2014/main" id="{B99A4C2C-61C2-4179-AE08-B85C8C02E573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83;p58">
              <a:extLst>
                <a:ext uri="{FF2B5EF4-FFF2-40B4-BE49-F238E27FC236}">
                  <a16:creationId xmlns:a16="http://schemas.microsoft.com/office/drawing/2014/main" id="{7F282F40-716E-4859-83B1-56A2FC443C7B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84;p58">
              <a:extLst>
                <a:ext uri="{FF2B5EF4-FFF2-40B4-BE49-F238E27FC236}">
                  <a16:creationId xmlns:a16="http://schemas.microsoft.com/office/drawing/2014/main" id="{4FAEE379-38D3-468A-9BC9-41260CDC4658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85;p58">
              <a:extLst>
                <a:ext uri="{FF2B5EF4-FFF2-40B4-BE49-F238E27FC236}">
                  <a16:creationId xmlns:a16="http://schemas.microsoft.com/office/drawing/2014/main" id="{E76BC300-66F3-4B65-B6A7-D6EA1E5B1409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86;p58">
              <a:extLst>
                <a:ext uri="{FF2B5EF4-FFF2-40B4-BE49-F238E27FC236}">
                  <a16:creationId xmlns:a16="http://schemas.microsoft.com/office/drawing/2014/main" id="{3BEDD06A-D2DF-4B67-A244-ABB2A4111BE0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87;p58">
              <a:extLst>
                <a:ext uri="{FF2B5EF4-FFF2-40B4-BE49-F238E27FC236}">
                  <a16:creationId xmlns:a16="http://schemas.microsoft.com/office/drawing/2014/main" id="{47EDF9C9-AFC7-4347-BA3A-4C9B8ADFBD2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88;p58">
              <a:extLst>
                <a:ext uri="{FF2B5EF4-FFF2-40B4-BE49-F238E27FC236}">
                  <a16:creationId xmlns:a16="http://schemas.microsoft.com/office/drawing/2014/main" id="{97BBD485-4136-4DC5-BBD2-6741B09B187D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9;p58">
              <a:extLst>
                <a:ext uri="{FF2B5EF4-FFF2-40B4-BE49-F238E27FC236}">
                  <a16:creationId xmlns:a16="http://schemas.microsoft.com/office/drawing/2014/main" id="{CE90CF49-9B00-4F5B-927E-48D5E21A8217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0;p58">
              <a:extLst>
                <a:ext uri="{FF2B5EF4-FFF2-40B4-BE49-F238E27FC236}">
                  <a16:creationId xmlns:a16="http://schemas.microsoft.com/office/drawing/2014/main" id="{57F42063-552D-4E56-92AE-D78BC451DC3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91;p58">
              <a:extLst>
                <a:ext uri="{FF2B5EF4-FFF2-40B4-BE49-F238E27FC236}">
                  <a16:creationId xmlns:a16="http://schemas.microsoft.com/office/drawing/2014/main" id="{E1F378BB-D37A-4FFE-B452-14858E284EE6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92;p58">
              <a:extLst>
                <a:ext uri="{FF2B5EF4-FFF2-40B4-BE49-F238E27FC236}">
                  <a16:creationId xmlns:a16="http://schemas.microsoft.com/office/drawing/2014/main" id="{8EF5B417-44D7-46F2-B723-98BD9BC744E7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713;p59">
            <a:extLst>
              <a:ext uri="{FF2B5EF4-FFF2-40B4-BE49-F238E27FC236}">
                <a16:creationId xmlns:a16="http://schemas.microsoft.com/office/drawing/2014/main" id="{4D06BEB5-94F2-4151-B05B-A9D137F92C91}"/>
              </a:ext>
            </a:extLst>
          </p:cNvPr>
          <p:cNvSpPr/>
          <p:nvPr/>
        </p:nvSpPr>
        <p:spPr>
          <a:xfrm>
            <a:off x="2927683" y="300096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tx2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72;p31">
            <a:extLst>
              <a:ext uri="{FF2B5EF4-FFF2-40B4-BE49-F238E27FC236}">
                <a16:creationId xmlns:a16="http://schemas.microsoft.com/office/drawing/2014/main" id="{0FB14E01-B036-4716-A0AB-E87C5F3A68F5}"/>
              </a:ext>
            </a:extLst>
          </p:cNvPr>
          <p:cNvSpPr/>
          <p:nvPr/>
        </p:nvSpPr>
        <p:spPr>
          <a:xfrm>
            <a:off x="143312" y="4885715"/>
            <a:ext cx="8989359" cy="80956"/>
          </a:xfrm>
          <a:custGeom>
            <a:avLst/>
            <a:gdLst/>
            <a:ahLst/>
            <a:cxnLst/>
            <a:rect l="l" t="t" r="r" b="b"/>
            <a:pathLst>
              <a:path w="284038" h="10600" extrusionOk="0">
                <a:moveTo>
                  <a:pt x="1" y="1"/>
                </a:moveTo>
                <a:lnTo>
                  <a:pt x="1" y="10600"/>
                </a:lnTo>
                <a:lnTo>
                  <a:pt x="284038" y="10600"/>
                </a:lnTo>
                <a:lnTo>
                  <a:pt x="2840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5A70D-D6C3-4E0B-8949-39CB046A353D}"/>
              </a:ext>
            </a:extLst>
          </p:cNvPr>
          <p:cNvSpPr txBox="1"/>
          <p:nvPr/>
        </p:nvSpPr>
        <p:spPr>
          <a:xfrm>
            <a:off x="1267358" y="2285986"/>
            <a:ext cx="18458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the </a:t>
            </a:r>
            <a:r>
              <a:rPr lang="en-US" sz="1200" b="1" dirty="0"/>
              <a:t>primary</a:t>
            </a:r>
            <a:r>
              <a:rPr lang="en-US" sz="1200" dirty="0"/>
              <a:t> </a:t>
            </a:r>
            <a:r>
              <a:rPr lang="en-US" sz="1200" b="1" dirty="0"/>
              <a:t>structure</a:t>
            </a:r>
            <a:r>
              <a:rPr lang="en-US" sz="1200" dirty="0"/>
              <a:t> of the Web Design in </a:t>
            </a:r>
            <a:r>
              <a:rPr lang="en-US" sz="1200" b="1" dirty="0"/>
              <a:t>HTML</a:t>
            </a:r>
          </a:p>
          <a:p>
            <a:endParaRPr lang="it-I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C06BA2-1CB1-4F59-A954-EFAE258E6880}"/>
              </a:ext>
            </a:extLst>
          </p:cNvPr>
          <p:cNvSpPr txBox="1"/>
          <p:nvPr/>
        </p:nvSpPr>
        <p:spPr>
          <a:xfrm>
            <a:off x="1266302" y="3750582"/>
            <a:ext cx="18458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Define the </a:t>
            </a:r>
            <a:r>
              <a:rPr lang="en-US" sz="1200" b="1" dirty="0"/>
              <a:t>style</a:t>
            </a:r>
            <a:r>
              <a:rPr lang="en-US" sz="1200" dirty="0"/>
              <a:t> of Web App Design with </a:t>
            </a:r>
            <a:r>
              <a:rPr lang="en-US" sz="1200" b="1" dirty="0"/>
              <a:t>CSS</a:t>
            </a:r>
          </a:p>
          <a:p>
            <a:endParaRPr lang="it-I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4054AA-231F-417B-BBDE-28A2DDBB31B2}"/>
              </a:ext>
            </a:extLst>
          </p:cNvPr>
          <p:cNvSpPr txBox="1"/>
          <p:nvPr/>
        </p:nvSpPr>
        <p:spPr>
          <a:xfrm>
            <a:off x="1334738" y="939377"/>
            <a:ext cx="18458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</a:t>
            </a:r>
            <a:r>
              <a:rPr lang="en-US" sz="1200" b="1" dirty="0"/>
              <a:t>dynamic content </a:t>
            </a:r>
            <a:r>
              <a:rPr lang="en-US" sz="1200" dirty="0"/>
              <a:t>to Web App design with </a:t>
            </a:r>
            <a:r>
              <a:rPr lang="en-US" sz="1200" b="1" dirty="0"/>
              <a:t>JavaScript</a:t>
            </a:r>
          </a:p>
          <a:p>
            <a:endParaRPr lang="it-IT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B1AEF-8DBB-49E7-8104-CFB9A7A0D072}"/>
              </a:ext>
            </a:extLst>
          </p:cNvPr>
          <p:cNvSpPr txBox="1"/>
          <p:nvPr/>
        </p:nvSpPr>
        <p:spPr>
          <a:xfrm>
            <a:off x="4536528" y="937424"/>
            <a:ext cx="184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Creating </a:t>
            </a:r>
            <a:r>
              <a:rPr lang="en-US" sz="1200" b="1" dirty="0"/>
              <a:t>fast and dynamic</a:t>
            </a:r>
            <a:r>
              <a:rPr lang="en-US" sz="1200" dirty="0"/>
              <a:t> web page with </a:t>
            </a:r>
            <a:r>
              <a:rPr lang="en-US" sz="1200" b="1" dirty="0"/>
              <a:t>Ajax</a:t>
            </a:r>
            <a:r>
              <a:rPr lang="en-US" sz="1200" dirty="0"/>
              <a:t> technique</a:t>
            </a:r>
            <a:endParaRPr lang="it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ED9956-C4B1-4C9A-80EE-52D6AA0AB4DE}"/>
              </a:ext>
            </a:extLst>
          </p:cNvPr>
          <p:cNvSpPr txBox="1"/>
          <p:nvPr/>
        </p:nvSpPr>
        <p:spPr>
          <a:xfrm>
            <a:off x="4727904" y="2282789"/>
            <a:ext cx="1916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jQuery</a:t>
            </a:r>
            <a:r>
              <a:rPr lang="en-US" sz="1200" dirty="0"/>
              <a:t> a tool that helps to </a:t>
            </a:r>
            <a:r>
              <a:rPr lang="en-US" sz="1200" b="1" dirty="0"/>
              <a:t>simplify interactions </a:t>
            </a:r>
            <a:r>
              <a:rPr lang="en-US" sz="1200" dirty="0"/>
              <a:t>between JS and HTML elements</a:t>
            </a:r>
            <a:endParaRPr lang="it-IT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C7FD82-664D-4A33-AA31-C96AD4BF2DBF}"/>
              </a:ext>
            </a:extLst>
          </p:cNvPr>
          <p:cNvSpPr txBox="1"/>
          <p:nvPr/>
        </p:nvSpPr>
        <p:spPr>
          <a:xfrm>
            <a:off x="4744880" y="3642538"/>
            <a:ext cx="19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Front-end </a:t>
            </a:r>
            <a:r>
              <a:rPr lang="en-US" sz="1200" b="1" dirty="0"/>
              <a:t>framework</a:t>
            </a:r>
            <a:r>
              <a:rPr lang="en-US" sz="1200" dirty="0"/>
              <a:t> as </a:t>
            </a:r>
            <a:r>
              <a:rPr lang="en-US" sz="1200" b="1" dirty="0"/>
              <a:t>Bootstrap</a:t>
            </a:r>
            <a:r>
              <a:rPr lang="en-US" sz="1200" dirty="0"/>
              <a:t> to create better web application</a:t>
            </a:r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1" y="0"/>
            <a:ext cx="8658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3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239385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6F1FC-B850-42AD-B68D-B7C2A1B4D062}"/>
              </a:ext>
            </a:extLst>
          </p:cNvPr>
          <p:cNvSpPr txBox="1"/>
          <p:nvPr/>
        </p:nvSpPr>
        <p:spPr>
          <a:xfrm>
            <a:off x="978719" y="919890"/>
            <a:ext cx="4681397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2">
                    <a:lumMod val="50000"/>
                  </a:schemeClr>
                </a:solidFill>
              </a:rPr>
              <a:t>https://www.tripadvisor.in/Attractions-g155019-Activities-a_allAttractions.true-Toronto_Ontario.html </a:t>
            </a:r>
          </a:p>
        </p:txBody>
      </p:sp>
      <p:sp>
        <p:nvSpPr>
          <p:cNvPr id="12" name="Google Shape;3768;p59">
            <a:extLst>
              <a:ext uri="{FF2B5EF4-FFF2-40B4-BE49-F238E27FC236}">
                <a16:creationId xmlns:a16="http://schemas.microsoft.com/office/drawing/2014/main" id="{4459DD30-F466-4370-9B10-45025CCB299C}"/>
              </a:ext>
            </a:extLst>
          </p:cNvPr>
          <p:cNvSpPr/>
          <p:nvPr/>
        </p:nvSpPr>
        <p:spPr>
          <a:xfrm flipH="1">
            <a:off x="668100" y="631489"/>
            <a:ext cx="319766" cy="46990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C0BDE-8B04-408C-B420-5C94F083E72B}"/>
              </a:ext>
            </a:extLst>
          </p:cNvPr>
          <p:cNvSpPr txBox="1"/>
          <p:nvPr/>
        </p:nvSpPr>
        <p:spPr>
          <a:xfrm>
            <a:off x="937154" y="62929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Data Source</a:t>
            </a:r>
            <a:endParaRPr lang="it-IT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6F5A-BEB6-4E8B-B96A-63EABC1E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4" y="1135334"/>
            <a:ext cx="5557834" cy="394955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59670929-4959-46AC-AB4A-E01D92C01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76382"/>
              </p:ext>
            </p:extLst>
          </p:nvPr>
        </p:nvGraphicFramePr>
        <p:xfrm>
          <a:off x="6542699" y="809689"/>
          <a:ext cx="2137217" cy="427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682298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454919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002586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8219720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Group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0084928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Open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0978481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Timings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7263307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Website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4269410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Phone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35524317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Email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2309148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Summary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27858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Suggested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  <a:tr h="225081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Address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4942897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Neighbourhood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1834111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Rating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81799749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# of Reviews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440769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Perfect Reviews 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3227834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 err="1"/>
                        <a:t>Website_link</a:t>
                      </a:r>
                      <a:endParaRPr lang="en-CA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209732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 err="1"/>
                        <a:t>timeScraped</a:t>
                      </a:r>
                      <a:endParaRPr lang="en-CA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25089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870</Words>
  <Application>Microsoft Office PowerPoint</Application>
  <PresentationFormat>On-screen Show (16:9)</PresentationFormat>
  <Paragraphs>187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Elephant</vt:lpstr>
      <vt:lpstr>Roboto Condensed Light</vt:lpstr>
      <vt:lpstr>Raleway</vt:lpstr>
      <vt:lpstr>Fira Sans Extra Condensed Medium</vt:lpstr>
      <vt:lpstr>Hind Vadodara Light</vt:lpstr>
      <vt:lpstr>Franklin Gothic Heavy</vt:lpstr>
      <vt:lpstr>Teko Light</vt:lpstr>
      <vt:lpstr>Arial Black</vt:lpstr>
      <vt:lpstr>Nunito Light</vt:lpstr>
      <vt:lpstr>Bahnschrift Condensed</vt:lpstr>
      <vt:lpstr>Science Fair Newsletter by Slidesgo</vt:lpstr>
      <vt:lpstr>BDAT 1007 Social Data Mining Techniques</vt:lpstr>
      <vt:lpstr>TABLE OF CONTENTS</vt:lpstr>
      <vt:lpstr>Our Team</vt:lpstr>
      <vt:lpstr>Why TripAdvisor?</vt:lpstr>
      <vt:lpstr>Tools and Techniques</vt:lpstr>
      <vt:lpstr>Tools and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YouTube video link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BDAT 1007 Social Data Mining Techniques</dc:title>
  <dc:creator>DELL</dc:creator>
  <cp:lastModifiedBy>Harmilap Singh Dhaliwal</cp:lastModifiedBy>
  <cp:revision>97</cp:revision>
  <dcterms:modified xsi:type="dcterms:W3CDTF">2021-06-01T15:00:09Z</dcterms:modified>
</cp:coreProperties>
</file>